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00" r:id="rId1"/>
  </p:sldMasterIdLst>
  <p:notesMasterIdLst>
    <p:notesMasterId r:id="rId43"/>
  </p:notesMasterIdLst>
  <p:handoutMasterIdLst>
    <p:handoutMasterId r:id="rId44"/>
  </p:handoutMasterIdLst>
  <p:sldIdLst>
    <p:sldId id="270" r:id="rId2"/>
    <p:sldId id="276" r:id="rId3"/>
    <p:sldId id="259" r:id="rId4"/>
    <p:sldId id="260" r:id="rId5"/>
    <p:sldId id="261" r:id="rId6"/>
    <p:sldId id="274" r:id="rId7"/>
    <p:sldId id="262" r:id="rId8"/>
    <p:sldId id="263" r:id="rId9"/>
    <p:sldId id="282" r:id="rId10"/>
    <p:sldId id="283" r:id="rId11"/>
    <p:sldId id="264" r:id="rId12"/>
    <p:sldId id="265" r:id="rId13"/>
    <p:sldId id="266" r:id="rId14"/>
    <p:sldId id="278" r:id="rId15"/>
    <p:sldId id="267" r:id="rId16"/>
    <p:sldId id="277" r:id="rId17"/>
    <p:sldId id="286" r:id="rId18"/>
    <p:sldId id="268" r:id="rId19"/>
    <p:sldId id="287" r:id="rId20"/>
    <p:sldId id="269" r:id="rId21"/>
    <p:sldId id="275" r:id="rId22"/>
    <p:sldId id="279" r:id="rId23"/>
    <p:sldId id="280" r:id="rId24"/>
    <p:sldId id="281"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273" r:id="rId40"/>
    <p:sldId id="284" r:id="rId41"/>
    <p:sldId id="285" r:id="rId42"/>
  </p:sldIdLst>
  <p:sldSz cx="10058400" cy="13716000"/>
  <p:notesSz cx="6858000" cy="9144000"/>
  <p:defaultTextStyle>
    <a:defPPr>
      <a:defRPr lang="en-US"/>
    </a:defPPr>
    <a:lvl1pPr marL="0" algn="l" defTabSz="1121004" rtl="0" eaLnBrk="1" latinLnBrk="0" hangingPunct="1">
      <a:defRPr sz="2200" kern="1200">
        <a:solidFill>
          <a:schemeClr val="tx1"/>
        </a:solidFill>
        <a:latin typeface="+mn-lt"/>
        <a:ea typeface="+mn-ea"/>
        <a:cs typeface="+mn-cs"/>
      </a:defRPr>
    </a:lvl1pPr>
    <a:lvl2pPr marL="560501" algn="l" defTabSz="1121004" rtl="0" eaLnBrk="1" latinLnBrk="0" hangingPunct="1">
      <a:defRPr sz="2200" kern="1200">
        <a:solidFill>
          <a:schemeClr val="tx1"/>
        </a:solidFill>
        <a:latin typeface="+mn-lt"/>
        <a:ea typeface="+mn-ea"/>
        <a:cs typeface="+mn-cs"/>
      </a:defRPr>
    </a:lvl2pPr>
    <a:lvl3pPr marL="1121004" algn="l" defTabSz="1121004" rtl="0" eaLnBrk="1" latinLnBrk="0" hangingPunct="1">
      <a:defRPr sz="2200" kern="1200">
        <a:solidFill>
          <a:schemeClr val="tx1"/>
        </a:solidFill>
        <a:latin typeface="+mn-lt"/>
        <a:ea typeface="+mn-ea"/>
        <a:cs typeface="+mn-cs"/>
      </a:defRPr>
    </a:lvl3pPr>
    <a:lvl4pPr marL="1681505" algn="l" defTabSz="1121004" rtl="0" eaLnBrk="1" latinLnBrk="0" hangingPunct="1">
      <a:defRPr sz="2200" kern="1200">
        <a:solidFill>
          <a:schemeClr val="tx1"/>
        </a:solidFill>
        <a:latin typeface="+mn-lt"/>
        <a:ea typeface="+mn-ea"/>
        <a:cs typeface="+mn-cs"/>
      </a:defRPr>
    </a:lvl4pPr>
    <a:lvl5pPr marL="2242006" algn="l" defTabSz="1121004" rtl="0" eaLnBrk="1" latinLnBrk="0" hangingPunct="1">
      <a:defRPr sz="2200" kern="1200">
        <a:solidFill>
          <a:schemeClr val="tx1"/>
        </a:solidFill>
        <a:latin typeface="+mn-lt"/>
        <a:ea typeface="+mn-ea"/>
        <a:cs typeface="+mn-cs"/>
      </a:defRPr>
    </a:lvl5pPr>
    <a:lvl6pPr marL="2802507" algn="l" defTabSz="1121004" rtl="0" eaLnBrk="1" latinLnBrk="0" hangingPunct="1">
      <a:defRPr sz="2200" kern="1200">
        <a:solidFill>
          <a:schemeClr val="tx1"/>
        </a:solidFill>
        <a:latin typeface="+mn-lt"/>
        <a:ea typeface="+mn-ea"/>
        <a:cs typeface="+mn-cs"/>
      </a:defRPr>
    </a:lvl6pPr>
    <a:lvl7pPr marL="3363010" algn="l" defTabSz="1121004" rtl="0" eaLnBrk="1" latinLnBrk="0" hangingPunct="1">
      <a:defRPr sz="2200" kern="1200">
        <a:solidFill>
          <a:schemeClr val="tx1"/>
        </a:solidFill>
        <a:latin typeface="+mn-lt"/>
        <a:ea typeface="+mn-ea"/>
        <a:cs typeface="+mn-cs"/>
      </a:defRPr>
    </a:lvl7pPr>
    <a:lvl8pPr marL="3923512" algn="l" defTabSz="1121004" rtl="0" eaLnBrk="1" latinLnBrk="0" hangingPunct="1">
      <a:defRPr sz="2200" kern="1200">
        <a:solidFill>
          <a:schemeClr val="tx1"/>
        </a:solidFill>
        <a:latin typeface="+mn-lt"/>
        <a:ea typeface="+mn-ea"/>
        <a:cs typeface="+mn-cs"/>
      </a:defRPr>
    </a:lvl8pPr>
    <a:lvl9pPr marL="4484013" algn="l" defTabSz="1121004"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09" autoAdjust="0"/>
    <p:restoredTop sz="94660"/>
  </p:normalViewPr>
  <p:slideViewPr>
    <p:cSldViewPr>
      <p:cViewPr>
        <p:scale>
          <a:sx n="60" d="100"/>
          <a:sy n="60" d="100"/>
        </p:scale>
        <p:origin x="-2064" y="78"/>
      </p:cViewPr>
      <p:guideLst>
        <p:guide orient="horz" pos="4322"/>
        <p:guide pos="316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ANNUAL REPORT 2020-2021</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52A8C37-0DB0-45DA-B097-E63A7FC076A7}" type="datetimeFigureOut">
              <a:rPr lang="en-US" smtClean="0"/>
              <a:pPr/>
              <a:t>1/9/2024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E3C96A-A490-4E51-BDBA-FF6646C98B46}" type="slidenum">
              <a:rPr lang="en-US" smtClean="0"/>
              <a:pPr/>
              <a:t>‹#›</a:t>
            </a:fld>
            <a:endParaRPr lang="en-US"/>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ANNUAL REPORT 2020-2021</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8D6695-5466-44A5-8D55-C67C8DDB5F74}" type="datetimeFigureOut">
              <a:rPr lang="en-US" smtClean="0"/>
              <a:pPr/>
              <a:t>1/9/2024</a:t>
            </a:fld>
            <a:endParaRPr lang="en-US"/>
          </a:p>
        </p:txBody>
      </p:sp>
      <p:sp>
        <p:nvSpPr>
          <p:cNvPr id="4" name="Slide Image Placeholder 3"/>
          <p:cNvSpPr>
            <a:spLocks noGrp="1" noRot="1" noChangeAspect="1"/>
          </p:cNvSpPr>
          <p:nvPr>
            <p:ph type="sldImg" idx="2"/>
          </p:nvPr>
        </p:nvSpPr>
        <p:spPr>
          <a:xfrm>
            <a:off x="2171700" y="685800"/>
            <a:ext cx="25146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9F4A96-7293-4167-8D62-628B0E4101AE}" type="slidenum">
              <a:rPr lang="en-US" smtClean="0"/>
              <a:pPr/>
              <a:t>‹#›</a:t>
            </a:fld>
            <a:endParaRPr lang="en-US"/>
          </a:p>
        </p:txBody>
      </p:sp>
    </p:spTree>
  </p:cSld>
  <p:clrMap bg1="lt1" tx1="dk1" bg2="lt2" tx2="dk2" accent1="accent1" accent2="accent2" accent3="accent3" accent4="accent4" accent5="accent5" accent6="accent6" hlink="hlink" folHlink="folHlink"/>
  <p:hf ftr="0" dt="0"/>
  <p:notesStyle>
    <a:lvl1pPr marL="0" algn="l" defTabSz="1121004" rtl="0" eaLnBrk="1" latinLnBrk="0" hangingPunct="1">
      <a:defRPr sz="1500" kern="1200">
        <a:solidFill>
          <a:schemeClr val="tx1"/>
        </a:solidFill>
        <a:latin typeface="+mn-lt"/>
        <a:ea typeface="+mn-ea"/>
        <a:cs typeface="+mn-cs"/>
      </a:defRPr>
    </a:lvl1pPr>
    <a:lvl2pPr marL="560501" algn="l" defTabSz="1121004" rtl="0" eaLnBrk="1" latinLnBrk="0" hangingPunct="1">
      <a:defRPr sz="1500" kern="1200">
        <a:solidFill>
          <a:schemeClr val="tx1"/>
        </a:solidFill>
        <a:latin typeface="+mn-lt"/>
        <a:ea typeface="+mn-ea"/>
        <a:cs typeface="+mn-cs"/>
      </a:defRPr>
    </a:lvl2pPr>
    <a:lvl3pPr marL="1121004" algn="l" defTabSz="1121004" rtl="0" eaLnBrk="1" latinLnBrk="0" hangingPunct="1">
      <a:defRPr sz="1500" kern="1200">
        <a:solidFill>
          <a:schemeClr val="tx1"/>
        </a:solidFill>
        <a:latin typeface="+mn-lt"/>
        <a:ea typeface="+mn-ea"/>
        <a:cs typeface="+mn-cs"/>
      </a:defRPr>
    </a:lvl3pPr>
    <a:lvl4pPr marL="1681505" algn="l" defTabSz="1121004" rtl="0" eaLnBrk="1" latinLnBrk="0" hangingPunct="1">
      <a:defRPr sz="1500" kern="1200">
        <a:solidFill>
          <a:schemeClr val="tx1"/>
        </a:solidFill>
        <a:latin typeface="+mn-lt"/>
        <a:ea typeface="+mn-ea"/>
        <a:cs typeface="+mn-cs"/>
      </a:defRPr>
    </a:lvl4pPr>
    <a:lvl5pPr marL="2242006" algn="l" defTabSz="1121004" rtl="0" eaLnBrk="1" latinLnBrk="0" hangingPunct="1">
      <a:defRPr sz="1500" kern="1200">
        <a:solidFill>
          <a:schemeClr val="tx1"/>
        </a:solidFill>
        <a:latin typeface="+mn-lt"/>
        <a:ea typeface="+mn-ea"/>
        <a:cs typeface="+mn-cs"/>
      </a:defRPr>
    </a:lvl5pPr>
    <a:lvl6pPr marL="2802507" algn="l" defTabSz="1121004" rtl="0" eaLnBrk="1" latinLnBrk="0" hangingPunct="1">
      <a:defRPr sz="1500" kern="1200">
        <a:solidFill>
          <a:schemeClr val="tx1"/>
        </a:solidFill>
        <a:latin typeface="+mn-lt"/>
        <a:ea typeface="+mn-ea"/>
        <a:cs typeface="+mn-cs"/>
      </a:defRPr>
    </a:lvl6pPr>
    <a:lvl7pPr marL="3363010" algn="l" defTabSz="1121004" rtl="0" eaLnBrk="1" latinLnBrk="0" hangingPunct="1">
      <a:defRPr sz="1500" kern="1200">
        <a:solidFill>
          <a:schemeClr val="tx1"/>
        </a:solidFill>
        <a:latin typeface="+mn-lt"/>
        <a:ea typeface="+mn-ea"/>
        <a:cs typeface="+mn-cs"/>
      </a:defRPr>
    </a:lvl7pPr>
    <a:lvl8pPr marL="3923512" algn="l" defTabSz="1121004" rtl="0" eaLnBrk="1" latinLnBrk="0" hangingPunct="1">
      <a:defRPr sz="1500" kern="1200">
        <a:solidFill>
          <a:schemeClr val="tx1"/>
        </a:solidFill>
        <a:latin typeface="+mn-lt"/>
        <a:ea typeface="+mn-ea"/>
        <a:cs typeface="+mn-cs"/>
      </a:defRPr>
    </a:lvl8pPr>
    <a:lvl9pPr marL="4484013" algn="l" defTabSz="1121004"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9328294"/>
            <a:ext cx="10066198"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35852" tIns="67926" rIns="135852" bIns="67926" anchor="ctr"/>
          <a:lstStyle>
            <a:extLst/>
          </a:lstStyle>
          <a:p>
            <a:pPr algn="ctr" eaLnBrk="1" latinLnBrk="0" hangingPunct="1"/>
            <a:endParaRPr kumimoji="0" lang="en-US"/>
          </a:p>
        </p:txBody>
      </p:sp>
      <p:sp>
        <p:nvSpPr>
          <p:cNvPr id="9" name="Title 8"/>
          <p:cNvSpPr>
            <a:spLocks noGrp="1"/>
          </p:cNvSpPr>
          <p:nvPr>
            <p:ph type="ctrTitle"/>
          </p:nvPr>
        </p:nvSpPr>
        <p:spPr>
          <a:xfrm>
            <a:off x="754380" y="3505203"/>
            <a:ext cx="8549640" cy="3659522"/>
          </a:xfrm>
        </p:spPr>
        <p:txBody>
          <a:bodyPr vert="horz" anchor="b">
            <a:normAutofit/>
            <a:scene3d>
              <a:camera prst="orthographicFront"/>
              <a:lightRig rig="soft" dir="t"/>
            </a:scene3d>
            <a:sp3d prstMaterial="softEdge">
              <a:bevelT w="25400" h="25400"/>
            </a:sp3d>
          </a:bodyPr>
          <a:lstStyle>
            <a:lvl1pPr algn="r">
              <a:defRPr sz="71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754380" y="7223214"/>
            <a:ext cx="8549640" cy="2399408"/>
          </a:xfrm>
        </p:spPr>
        <p:txBody>
          <a:bodyPr lIns="67926" rIns="67926"/>
          <a:lstStyle>
            <a:lvl1pPr marL="0" marR="95097" indent="0" algn="r">
              <a:buNone/>
              <a:defRPr>
                <a:solidFill>
                  <a:schemeClr val="tx2"/>
                </a:solidFill>
              </a:defRPr>
            </a:lvl1pPr>
            <a:lvl2pPr marL="679262" indent="0" algn="ctr">
              <a:buNone/>
            </a:lvl2pPr>
            <a:lvl3pPr marL="1358524" indent="0" algn="ctr">
              <a:buNone/>
            </a:lvl3pPr>
            <a:lvl4pPr marL="2037786" indent="0" algn="ctr">
              <a:buNone/>
            </a:lvl4pPr>
            <a:lvl5pPr marL="2717048" indent="0" algn="ctr">
              <a:buNone/>
            </a:lvl5pPr>
            <a:lvl6pPr marL="3396310" indent="0" algn="ctr">
              <a:buNone/>
            </a:lvl6pPr>
            <a:lvl7pPr marL="4075572" indent="0" algn="ctr">
              <a:buNone/>
            </a:lvl7pPr>
            <a:lvl8pPr marL="4754834" indent="0" algn="ctr">
              <a:buNone/>
            </a:lvl8pPr>
            <a:lvl9pPr marL="5434096" indent="0" algn="ctr">
              <a:buNone/>
            </a:lvl9pPr>
            <a:extLst/>
          </a:lstStyle>
          <a:p>
            <a:r>
              <a:rPr kumimoji="0" lang="en-US" smtClean="0"/>
              <a:t>Click to edit Master subtitle style</a:t>
            </a:r>
            <a:endParaRPr kumimoji="0" lang="en-US"/>
          </a:p>
        </p:txBody>
      </p:sp>
      <p:grpSp>
        <p:nvGrpSpPr>
          <p:cNvPr id="2" name="Group 1"/>
          <p:cNvGrpSpPr/>
          <p:nvPr/>
        </p:nvGrpSpPr>
        <p:grpSpPr>
          <a:xfrm>
            <a:off x="-4141" y="9906000"/>
            <a:ext cx="10062542" cy="3824176"/>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ED5F549-1DDE-4545-A5D7-C18ACE09E514}" type="datetime1">
              <a:rPr lang="en-US" smtClean="0"/>
              <a:pPr/>
              <a:t>1/9/2024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C7CF1E9-B37D-4524-9E95-27C8D2CB2D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2962659"/>
            <a:ext cx="9052560" cy="877214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B70FB2C-6802-4DDB-82E8-8D58F810738E}" type="datetime1">
              <a:rPr lang="en-US" smtClean="0"/>
              <a:pPr/>
              <a:t>1/9/2024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C7CF1E9-B37D-4524-9E95-27C8D2CB2D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28414" y="549281"/>
            <a:ext cx="1955217" cy="11185522"/>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49282"/>
            <a:ext cx="6957060" cy="1118552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0B041BE-780D-467F-9B15-0675450FE452}" type="datetime1">
              <a:rPr lang="en-US" smtClean="0"/>
              <a:pPr/>
              <a:t>1/9/2024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C7CF1E9-B37D-4524-9E95-27C8D2CB2DC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8449D01-FA9A-4EE8-998E-51064C70EB4C}" type="datetime1">
              <a:rPr lang="en-US" smtClean="0"/>
              <a:pPr/>
              <a:t>1/9/2024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C7CF1E9-B37D-4524-9E95-27C8D2CB2DC6}"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614" y="2119424"/>
            <a:ext cx="8549640" cy="3657600"/>
          </a:xfrm>
        </p:spPr>
        <p:txBody>
          <a:bodyPr vert="horz" anchor="b">
            <a:normAutofit/>
            <a:scene3d>
              <a:camera prst="orthographicFront"/>
              <a:lightRig rig="soft" dir="t"/>
            </a:scene3d>
            <a:sp3d prstMaterial="softEdge">
              <a:bevelT w="25400" h="25400"/>
            </a:sp3d>
          </a:bodyPr>
          <a:lstStyle>
            <a:lvl1pPr algn="r">
              <a:buNone/>
              <a:defRPr sz="71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314984" y="5863424"/>
            <a:ext cx="5029200" cy="2909776"/>
          </a:xfrm>
        </p:spPr>
        <p:txBody>
          <a:bodyPr lIns="135852" rIns="135852" anchor="t"/>
          <a:lstStyle>
            <a:lvl1pPr marL="0" indent="0" algn="l">
              <a:buNone/>
              <a:defRPr sz="3400">
                <a:solidFill>
                  <a:schemeClr val="tx1"/>
                </a:solidFill>
              </a:defRPr>
            </a:lvl1pPr>
            <a:lvl2pPr>
              <a:buNone/>
              <a:defRPr sz="2700">
                <a:solidFill>
                  <a:schemeClr val="tx1">
                    <a:tint val="75000"/>
                  </a:schemeClr>
                </a:solidFill>
              </a:defRPr>
            </a:lvl2pPr>
            <a:lvl3pPr>
              <a:buNone/>
              <a:defRPr sz="2400">
                <a:solidFill>
                  <a:schemeClr val="tx1">
                    <a:tint val="75000"/>
                  </a:schemeClr>
                </a:solidFill>
              </a:defRPr>
            </a:lvl3pPr>
            <a:lvl4pPr>
              <a:buNone/>
              <a:defRPr sz="2100">
                <a:solidFill>
                  <a:schemeClr val="tx1">
                    <a:tint val="75000"/>
                  </a:schemeClr>
                </a:solidFill>
              </a:defRPr>
            </a:lvl4pPr>
            <a:lvl5pPr>
              <a:buNone/>
              <a:defRPr sz="21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550D520-ED60-4F4D-B1E9-C412DB8F291B}" type="datetime1">
              <a:rPr lang="en-US" smtClean="0"/>
              <a:pPr/>
              <a:t>1/9/2024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C7CF1E9-B37D-4524-9E95-27C8D2CB2DC6}" type="slidenum">
              <a:rPr lang="en-US" smtClean="0"/>
              <a:pPr/>
              <a:t>‹#›</a:t>
            </a:fld>
            <a:endParaRPr lang="en-US"/>
          </a:p>
        </p:txBody>
      </p:sp>
      <p:sp>
        <p:nvSpPr>
          <p:cNvPr id="7" name="Chevron 6"/>
          <p:cNvSpPr/>
          <p:nvPr/>
        </p:nvSpPr>
        <p:spPr>
          <a:xfrm>
            <a:off x="4000348" y="6010944"/>
            <a:ext cx="201168" cy="4572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35852" tIns="67926" rIns="135852" bIns="67926" anchor="ctr"/>
          <a:lstStyle>
            <a:extLst/>
          </a:lstStyle>
          <a:p>
            <a:pPr algn="l" eaLnBrk="1" latinLnBrk="0" hangingPunct="1"/>
            <a:endParaRPr kumimoji="0" lang="en-US"/>
          </a:p>
        </p:txBody>
      </p:sp>
      <p:sp>
        <p:nvSpPr>
          <p:cNvPr id="8" name="Chevron 7"/>
          <p:cNvSpPr/>
          <p:nvPr/>
        </p:nvSpPr>
        <p:spPr>
          <a:xfrm>
            <a:off x="3795290" y="6010944"/>
            <a:ext cx="201168" cy="4572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35852" tIns="67926" rIns="135852" bIns="67926"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2962657"/>
            <a:ext cx="4442460" cy="9051926"/>
          </a:xfrm>
        </p:spPr>
        <p:txBody>
          <a:bodyPr/>
          <a:lstStyle>
            <a:lvl1pPr>
              <a:defRPr sz="4200"/>
            </a:lvl1pPr>
            <a:lvl2pPr>
              <a:defRPr sz="3600"/>
            </a:lvl2pPr>
            <a:lvl3pPr>
              <a:defRPr sz="3000"/>
            </a:lvl3pPr>
            <a:lvl4pPr>
              <a:defRPr sz="2700"/>
            </a:lvl4pPr>
            <a:lvl5pPr>
              <a:defRPr sz="27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113020" y="2962657"/>
            <a:ext cx="4442460" cy="9051926"/>
          </a:xfrm>
        </p:spPr>
        <p:txBody>
          <a:bodyPr/>
          <a:lstStyle>
            <a:lvl1pPr>
              <a:defRPr sz="4200"/>
            </a:lvl1pPr>
            <a:lvl2pPr>
              <a:defRPr sz="3600"/>
            </a:lvl2pPr>
            <a:lvl3pPr>
              <a:defRPr sz="3000"/>
            </a:lvl3pPr>
            <a:lvl4pPr>
              <a:defRPr sz="2700"/>
            </a:lvl4pPr>
            <a:lvl5pPr>
              <a:defRPr sz="27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78DCA6D-69D3-4929-A05B-2B30F9434067}" type="datetime1">
              <a:rPr lang="en-US" smtClean="0"/>
              <a:pPr/>
              <a:t>1/9/2024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FC7CF1E9-B37D-4524-9E95-27C8D2CB2DC6}"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546100"/>
            <a:ext cx="9052560" cy="2286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02920" y="10820400"/>
            <a:ext cx="4444207" cy="1524000"/>
          </a:xfrm>
          <a:solidFill>
            <a:schemeClr val="accent1"/>
          </a:solidFill>
          <a:ln w="9652">
            <a:solidFill>
              <a:schemeClr val="accent1"/>
            </a:solidFill>
            <a:miter lim="800000"/>
          </a:ln>
        </p:spPr>
        <p:txBody>
          <a:bodyPr lIns="271705" anchor="ctr"/>
          <a:lstStyle>
            <a:lvl1pPr marL="0" indent="0">
              <a:buNone/>
              <a:defRPr sz="3600" b="0">
                <a:solidFill>
                  <a:schemeClr val="bg1"/>
                </a:solidFill>
              </a:defRPr>
            </a:lvl1pPr>
            <a:lvl2pPr>
              <a:buNone/>
              <a:defRPr sz="3000" b="1"/>
            </a:lvl2pPr>
            <a:lvl3pPr>
              <a:buNone/>
              <a:defRPr sz="2700" b="1"/>
            </a:lvl3pPr>
            <a:lvl4pPr>
              <a:buNone/>
              <a:defRPr sz="2400" b="1"/>
            </a:lvl4pPr>
            <a:lvl5pPr>
              <a:buNone/>
              <a:defRPr sz="24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109529" y="10820400"/>
            <a:ext cx="4445953" cy="1524000"/>
          </a:xfrm>
          <a:solidFill>
            <a:schemeClr val="accent1"/>
          </a:solidFill>
          <a:ln w="9652">
            <a:solidFill>
              <a:schemeClr val="accent1"/>
            </a:solidFill>
            <a:miter lim="800000"/>
          </a:ln>
        </p:spPr>
        <p:txBody>
          <a:bodyPr lIns="271705" anchor="ctr"/>
          <a:lstStyle>
            <a:lvl1pPr marL="0" indent="0">
              <a:buNone/>
              <a:defRPr sz="3600" b="0">
                <a:solidFill>
                  <a:schemeClr val="bg1"/>
                </a:solidFill>
              </a:defRPr>
            </a:lvl1pPr>
            <a:lvl2pPr>
              <a:buNone/>
              <a:defRPr sz="3000" b="1"/>
            </a:lvl2pPr>
            <a:lvl3pPr>
              <a:buNone/>
              <a:defRPr sz="2700" b="1"/>
            </a:lvl3pPr>
            <a:lvl4pPr>
              <a:buNone/>
              <a:defRPr sz="2400" b="1"/>
            </a:lvl4pPr>
            <a:lvl5pPr>
              <a:buNone/>
              <a:defRPr sz="24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02920" y="2888589"/>
            <a:ext cx="4444207" cy="7883526"/>
          </a:xfrm>
          <a:ln>
            <a:noFill/>
            <a:prstDash val="sysDash"/>
            <a:miter lim="800000"/>
          </a:ln>
        </p:spPr>
        <p:txBody>
          <a:bodyPr/>
          <a:lstStyle>
            <a:lvl1pPr>
              <a:defRPr sz="3600"/>
            </a:lvl1pPr>
            <a:lvl2pPr>
              <a:defRPr sz="3000"/>
            </a:lvl2pPr>
            <a:lvl3pPr>
              <a:defRPr sz="2700"/>
            </a:lvl3pPr>
            <a:lvl4pPr>
              <a:defRPr sz="2400"/>
            </a:lvl4pPr>
            <a:lvl5pPr>
              <a:defRPr sz="24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109528" y="2888589"/>
            <a:ext cx="4445953" cy="7883526"/>
          </a:xfrm>
          <a:ln>
            <a:noFill/>
            <a:prstDash val="sysDash"/>
            <a:miter lim="800000"/>
          </a:ln>
        </p:spPr>
        <p:txBody>
          <a:bodyPr/>
          <a:lstStyle>
            <a:lvl1pPr>
              <a:spcBef>
                <a:spcPts val="0"/>
              </a:spcBef>
              <a:defRPr sz="3600"/>
            </a:lvl1pPr>
            <a:lvl2pPr>
              <a:defRPr sz="3000"/>
            </a:lvl2pPr>
            <a:lvl3pPr>
              <a:defRPr sz="2700"/>
            </a:lvl3pPr>
            <a:lvl4pPr>
              <a:defRPr sz="2400"/>
            </a:lvl4pPr>
            <a:lvl5pPr>
              <a:defRPr sz="24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51DB2D8-331F-4267-84D0-88A3EB3D7201}" type="datetime1">
              <a:rPr lang="en-US" smtClean="0"/>
              <a:pPr/>
              <a:t>1/9/2024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FC7CF1E9-B37D-4524-9E95-27C8D2CB2D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5C87F6D-D5B1-46C4-8827-587DC277D339}" type="datetime1">
              <a:rPr lang="en-US" smtClean="0"/>
              <a:pPr/>
              <a:t>1/9/2024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FC7CF1E9-B37D-4524-9E95-27C8D2CB2DC6}"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19C088A-B148-4C25-8CEC-DA087ABCA56D}" type="datetime1">
              <a:rPr lang="en-US" smtClean="0"/>
              <a:pPr/>
              <a:t>1/9/2024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FC7CF1E9-B37D-4524-9E95-27C8D2CB2D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840" y="9753600"/>
            <a:ext cx="8229954" cy="914400"/>
          </a:xfrm>
        </p:spPr>
        <p:txBody>
          <a:bodyPr vert="horz" anchor="t">
            <a:noAutofit/>
            <a:sp3d prstMaterial="softEdge">
              <a:bevelT w="0" h="0"/>
            </a:sp3d>
          </a:bodyPr>
          <a:lstStyle>
            <a:lvl1pPr algn="r">
              <a:buNone/>
              <a:defRPr sz="37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861560" y="10710204"/>
            <a:ext cx="4372051" cy="1828800"/>
          </a:xfrm>
        </p:spPr>
        <p:txBody>
          <a:bodyPr/>
          <a:lstStyle>
            <a:lvl1pPr marL="0" indent="0" algn="r">
              <a:buNone/>
              <a:defRPr sz="2400"/>
            </a:lvl1pPr>
            <a:lvl2pPr>
              <a:buNone/>
              <a:defRPr sz="1800"/>
            </a:lvl2pPr>
            <a:lvl3pPr>
              <a:buNone/>
              <a:defRPr sz="1500"/>
            </a:lvl3pPr>
            <a:lvl4pPr>
              <a:buNone/>
              <a:defRPr sz="1300"/>
            </a:lvl4pPr>
            <a:lvl5pPr>
              <a:buNone/>
              <a:defRPr sz="13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005840" y="548640"/>
            <a:ext cx="8227771" cy="9144000"/>
          </a:xfrm>
        </p:spPr>
        <p:txBody>
          <a:bodyPr/>
          <a:lstStyle>
            <a:lvl1pPr>
              <a:defRPr sz="4800"/>
            </a:lvl1pPr>
            <a:lvl2pPr>
              <a:defRPr sz="4200"/>
            </a:lvl2pPr>
            <a:lvl3pPr>
              <a:defRPr sz="3600"/>
            </a:lvl3pPr>
            <a:lvl4pPr>
              <a:defRPr sz="3000"/>
            </a:lvl4pPr>
            <a:lvl5pPr>
              <a:defRPr sz="30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Date Placeholder 4"/>
          <p:cNvSpPr>
            <a:spLocks noGrp="1"/>
          </p:cNvSpPr>
          <p:nvPr>
            <p:ph type="dt" sz="half" idx="10"/>
          </p:nvPr>
        </p:nvSpPr>
        <p:spPr>
          <a:xfrm>
            <a:off x="7399735" y="12815888"/>
            <a:ext cx="2112264" cy="731520"/>
          </a:xfrm>
        </p:spPr>
        <p:txBody>
          <a:bodyPr/>
          <a:lstStyle>
            <a:extLst/>
          </a:lstStyle>
          <a:p>
            <a:fld id="{232F22F5-59E7-48AF-BD68-3C504FF1FFA8}" type="datetime1">
              <a:rPr lang="en-US" smtClean="0"/>
              <a:pPr/>
              <a:t>1/9/2024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FC7CF1E9-B37D-4524-9E95-27C8D2CB2D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55355" y="10886804"/>
            <a:ext cx="7879080" cy="1296464"/>
          </a:xfrm>
          <a:noFill/>
        </p:spPr>
        <p:txBody>
          <a:bodyPr lIns="135852" tIns="0" rIns="135852" anchor="t"/>
          <a:lstStyle>
            <a:lvl1pPr marL="0" marR="27170" indent="0" algn="r">
              <a:buNone/>
              <a:defRPr sz="2100"/>
            </a:lvl1pPr>
            <a:lvl2pPr>
              <a:defRPr sz="1800"/>
            </a:lvl2pPr>
            <a:lvl3pPr>
              <a:defRPr sz="1500"/>
            </a:lvl3pPr>
            <a:lvl4pPr>
              <a:defRPr sz="1300"/>
            </a:lvl4pPr>
            <a:lvl5pPr>
              <a:defRPr sz="13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51460" y="379936"/>
            <a:ext cx="9555480" cy="877824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48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45B1FC2B-7989-484F-AEF5-705344C2CF97}" type="datetime1">
              <a:rPr lang="en-US" smtClean="0"/>
              <a:pPr/>
              <a:t>1/9/2024</a:t>
            </a:fld>
            <a:endParaRPr lang="en-US"/>
          </a:p>
        </p:txBody>
      </p:sp>
      <p:sp>
        <p:nvSpPr>
          <p:cNvPr id="6" name="Footer Placeholder 5"/>
          <p:cNvSpPr>
            <a:spLocks noGrp="1"/>
          </p:cNvSpPr>
          <p:nvPr>
            <p:ph type="ftr" sz="quarter" idx="11"/>
          </p:nvPr>
        </p:nvSpPr>
        <p:spPr>
          <a:xfrm>
            <a:off x="4818080" y="12815889"/>
            <a:ext cx="2585749" cy="730250"/>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C7CF1E9-B37D-4524-9E95-27C8D2CB2DC6}" type="slidenum">
              <a:rPr lang="en-US" smtClean="0"/>
              <a:pPr/>
              <a:t>‹#›</a:t>
            </a:fld>
            <a:endParaRPr lang="en-US"/>
          </a:p>
        </p:txBody>
      </p:sp>
      <p:sp>
        <p:nvSpPr>
          <p:cNvPr id="2" name="Title 1"/>
          <p:cNvSpPr>
            <a:spLocks noGrp="1"/>
          </p:cNvSpPr>
          <p:nvPr>
            <p:ph type="title"/>
          </p:nvPr>
        </p:nvSpPr>
        <p:spPr>
          <a:xfrm>
            <a:off x="251460" y="9730244"/>
            <a:ext cx="8882975" cy="1125344"/>
          </a:xfrm>
          <a:noFill/>
        </p:spPr>
        <p:txBody>
          <a:bodyPr anchor="t">
            <a:sp3d prstMaterial="softEdge"/>
          </a:bodyPr>
          <a:lstStyle>
            <a:lvl1pPr marR="0" algn="r">
              <a:buNone/>
              <a:defRPr sz="45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88080" y="10003987"/>
            <a:ext cx="4182203" cy="2886222"/>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35852" tIns="67926" rIns="135852" bIns="67926" anchor="t" compatLnSpc="1"/>
          <a:lstStyle>
            <a:extLst/>
          </a:lstStyle>
          <a:p>
            <a:endParaRPr kumimoji="0" lang="en-US"/>
          </a:p>
        </p:txBody>
      </p:sp>
      <p:sp>
        <p:nvSpPr>
          <p:cNvPr id="9" name="Freeform 8"/>
          <p:cNvSpPr>
            <a:spLocks/>
          </p:cNvSpPr>
          <p:nvPr/>
        </p:nvSpPr>
        <p:spPr bwMode="auto">
          <a:xfrm>
            <a:off x="-58916" y="11570046"/>
            <a:ext cx="4182203" cy="16764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35852" tIns="67926" rIns="135852" bIns="67926" anchor="t" compatLnSpc="1"/>
          <a:lstStyle>
            <a:extLst/>
          </a:lstStyle>
          <a:p>
            <a:endParaRPr kumimoji="0" lang="en-US"/>
          </a:p>
        </p:txBody>
      </p:sp>
      <p:sp>
        <p:nvSpPr>
          <p:cNvPr id="10" name="Right Triangle 9"/>
          <p:cNvSpPr>
            <a:spLocks/>
          </p:cNvSpPr>
          <p:nvPr/>
        </p:nvSpPr>
        <p:spPr bwMode="auto">
          <a:xfrm>
            <a:off x="-6646" y="11582506"/>
            <a:ext cx="3742545" cy="2161736"/>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35852" tIns="67926" rIns="135852" bIns="67926" anchor="ctr" compatLnSpc="1"/>
          <a:lstStyle>
            <a:extLst/>
          </a:lstStyle>
          <a:p>
            <a:pPr algn="ctr" eaLnBrk="1" latinLnBrk="0" hangingPunct="1"/>
            <a:endParaRPr kumimoji="0" lang="en-US"/>
          </a:p>
        </p:txBody>
      </p:sp>
      <p:cxnSp>
        <p:nvCxnSpPr>
          <p:cNvPr id="11" name="Straight Connector 10"/>
          <p:cNvCxnSpPr/>
          <p:nvPr/>
        </p:nvCxnSpPr>
        <p:spPr>
          <a:xfrm>
            <a:off x="-10160" y="11575477"/>
            <a:ext cx="3746060" cy="216876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9530523" y="9976880"/>
            <a:ext cx="201168" cy="4572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35852" tIns="67926" rIns="135852" bIns="67926" anchor="ctr"/>
          <a:lstStyle>
            <a:extLst/>
          </a:lstStyle>
          <a:p>
            <a:pPr algn="l" eaLnBrk="1" latinLnBrk="0" hangingPunct="1"/>
            <a:endParaRPr kumimoji="0" lang="en-US"/>
          </a:p>
        </p:txBody>
      </p:sp>
      <p:sp>
        <p:nvSpPr>
          <p:cNvPr id="13" name="Chevron 12"/>
          <p:cNvSpPr/>
          <p:nvPr/>
        </p:nvSpPr>
        <p:spPr>
          <a:xfrm>
            <a:off x="9325466" y="9976880"/>
            <a:ext cx="201168" cy="4572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35852" tIns="67926" rIns="135852" bIns="67926"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88080" y="10003987"/>
            <a:ext cx="4182203" cy="2886222"/>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35852" tIns="67926" rIns="135852" bIns="67926" anchor="t" compatLnSpc="1"/>
          <a:lstStyle>
            <a:extLst/>
          </a:lstStyle>
          <a:p>
            <a:endParaRPr kumimoji="0" lang="en-US"/>
          </a:p>
        </p:txBody>
      </p:sp>
      <p:sp>
        <p:nvSpPr>
          <p:cNvPr id="12" name="Freeform 11"/>
          <p:cNvSpPr>
            <a:spLocks/>
          </p:cNvSpPr>
          <p:nvPr/>
        </p:nvSpPr>
        <p:spPr bwMode="auto">
          <a:xfrm>
            <a:off x="-58916" y="11570046"/>
            <a:ext cx="4182203" cy="16764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35852" tIns="67926" rIns="135852" bIns="67926" anchor="t" compatLnSpc="1"/>
          <a:lstStyle>
            <a:extLst/>
          </a:lstStyle>
          <a:p>
            <a:endParaRPr kumimoji="0" lang="en-US"/>
          </a:p>
        </p:txBody>
      </p:sp>
      <p:sp>
        <p:nvSpPr>
          <p:cNvPr id="14" name="Right Triangle 13"/>
          <p:cNvSpPr>
            <a:spLocks/>
          </p:cNvSpPr>
          <p:nvPr/>
        </p:nvSpPr>
        <p:spPr bwMode="auto">
          <a:xfrm>
            <a:off x="-6646" y="11582506"/>
            <a:ext cx="3742545" cy="2161736"/>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35852" tIns="67926" rIns="135852" bIns="67926" anchor="ctr" compatLnSpc="1"/>
          <a:lstStyle>
            <a:extLst/>
          </a:lstStyle>
          <a:p>
            <a:pPr algn="ctr" eaLnBrk="1" latinLnBrk="0" hangingPunct="1"/>
            <a:endParaRPr kumimoji="0" lang="en-US"/>
          </a:p>
        </p:txBody>
      </p:sp>
      <p:cxnSp>
        <p:nvCxnSpPr>
          <p:cNvPr id="15" name="Straight Connector 14"/>
          <p:cNvCxnSpPr/>
          <p:nvPr/>
        </p:nvCxnSpPr>
        <p:spPr>
          <a:xfrm>
            <a:off x="-10160" y="11575477"/>
            <a:ext cx="3746060" cy="216876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502920" y="549276"/>
            <a:ext cx="9052560" cy="2286000"/>
          </a:xfrm>
          <a:prstGeom prst="rect">
            <a:avLst/>
          </a:prstGeom>
        </p:spPr>
        <p:txBody>
          <a:bodyPr vert="horz" lIns="135852" tIns="67926" rIns="135852" bIns="67926"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502920" y="2962657"/>
            <a:ext cx="9052560" cy="9051926"/>
          </a:xfrm>
          <a:prstGeom prst="rect">
            <a:avLst/>
          </a:prstGeom>
        </p:spPr>
        <p:txBody>
          <a:bodyPr vert="horz" lIns="135852" tIns="67926" rIns="135852" bIns="67926">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7399735" y="12815888"/>
            <a:ext cx="2112264" cy="731520"/>
          </a:xfrm>
          <a:prstGeom prst="rect">
            <a:avLst/>
          </a:prstGeom>
        </p:spPr>
        <p:txBody>
          <a:bodyPr vert="horz" lIns="135852" tIns="67926" rIns="135852" bIns="67926" anchor="b"/>
          <a:lstStyle>
            <a:lvl1pPr algn="l" eaLnBrk="1" latinLnBrk="0" hangingPunct="1">
              <a:defRPr kumimoji="0" sz="1500">
                <a:solidFill>
                  <a:schemeClr val="tx1"/>
                </a:solidFill>
              </a:defRPr>
            </a:lvl1pPr>
            <a:extLst/>
          </a:lstStyle>
          <a:p>
            <a:fld id="{1EC2F2EC-9DD6-494A-8060-4FD4F8053AF3}" type="datetime1">
              <a:rPr lang="en-US" smtClean="0"/>
              <a:pPr/>
              <a:t>1/9/2024</a:t>
            </a:fld>
            <a:endParaRPr lang="en-US"/>
          </a:p>
        </p:txBody>
      </p:sp>
      <p:sp>
        <p:nvSpPr>
          <p:cNvPr id="22" name="Footer Placeholder 21"/>
          <p:cNvSpPr>
            <a:spLocks noGrp="1"/>
          </p:cNvSpPr>
          <p:nvPr>
            <p:ph type="ftr" sz="quarter" idx="3"/>
          </p:nvPr>
        </p:nvSpPr>
        <p:spPr>
          <a:xfrm>
            <a:off x="4818080" y="12815889"/>
            <a:ext cx="2585749" cy="730250"/>
          </a:xfrm>
          <a:prstGeom prst="rect">
            <a:avLst/>
          </a:prstGeom>
        </p:spPr>
        <p:txBody>
          <a:bodyPr vert="horz" lIns="135852" tIns="67926" rIns="135852" bIns="67926" anchor="b"/>
          <a:lstStyle>
            <a:lvl1pPr algn="r" eaLnBrk="1" latinLnBrk="0" hangingPunct="1">
              <a:defRPr kumimoji="0" sz="1500">
                <a:solidFill>
                  <a:schemeClr val="tx1"/>
                </a:solidFill>
              </a:defRPr>
            </a:lvl1pPr>
            <a:extLst/>
          </a:lstStyle>
          <a:p>
            <a:endParaRPr lang="en-US"/>
          </a:p>
        </p:txBody>
      </p:sp>
      <p:sp>
        <p:nvSpPr>
          <p:cNvPr id="18" name="Slide Number Placeholder 17"/>
          <p:cNvSpPr>
            <a:spLocks noGrp="1"/>
          </p:cNvSpPr>
          <p:nvPr>
            <p:ph type="sldNum" sz="quarter" idx="4"/>
          </p:nvPr>
        </p:nvSpPr>
        <p:spPr>
          <a:xfrm>
            <a:off x="9511999" y="12815889"/>
            <a:ext cx="402336" cy="730250"/>
          </a:xfrm>
          <a:prstGeom prst="rect">
            <a:avLst/>
          </a:prstGeom>
        </p:spPr>
        <p:txBody>
          <a:bodyPr vert="horz" lIns="135852" tIns="67926" rIns="135852" bIns="67926" anchor="b"/>
          <a:lstStyle>
            <a:lvl1pPr algn="r" eaLnBrk="1" latinLnBrk="0" hangingPunct="1">
              <a:defRPr kumimoji="0" sz="1500" b="0">
                <a:solidFill>
                  <a:schemeClr val="tx1"/>
                </a:solidFill>
              </a:defRPr>
            </a:lvl1pPr>
            <a:extLst/>
          </a:lstStyle>
          <a:p>
            <a:fld id="{FC7CF1E9-B37D-4524-9E95-27C8D2CB2DC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ftr="0" dt="0"/>
  <p:txStyles>
    <p:titleStyle>
      <a:lvl1pPr algn="l" rtl="0" eaLnBrk="1" latinLnBrk="0" hangingPunct="1">
        <a:spcBef>
          <a:spcPct val="0"/>
        </a:spcBef>
        <a:buNone/>
        <a:defRPr kumimoji="0" sz="6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543410" indent="-380387" algn="l" rtl="0" eaLnBrk="1" latinLnBrk="0" hangingPunct="1">
        <a:spcBef>
          <a:spcPts val="594"/>
        </a:spcBef>
        <a:spcAft>
          <a:spcPts val="0"/>
        </a:spcAft>
        <a:buClr>
          <a:schemeClr val="accent1"/>
        </a:buClr>
        <a:buSzPct val="68000"/>
        <a:buFont typeface="Wingdings 3"/>
        <a:buChar char=""/>
        <a:defRPr kumimoji="0" sz="4000" kern="1200">
          <a:solidFill>
            <a:schemeClr val="tx1"/>
          </a:solidFill>
          <a:latin typeface="+mn-lt"/>
          <a:ea typeface="+mn-ea"/>
          <a:cs typeface="+mn-cs"/>
        </a:defRPr>
      </a:lvl1pPr>
      <a:lvl2pPr marL="923796" indent="-339631" algn="l" rtl="0" eaLnBrk="1" latinLnBrk="0" hangingPunct="1">
        <a:spcBef>
          <a:spcPts val="481"/>
        </a:spcBef>
        <a:buClr>
          <a:schemeClr val="accent1"/>
        </a:buClr>
        <a:buFont typeface="Verdana"/>
        <a:buChar char="◦"/>
        <a:defRPr kumimoji="0" sz="3400" kern="1200">
          <a:solidFill>
            <a:schemeClr val="tx1"/>
          </a:solidFill>
          <a:latin typeface="+mn-lt"/>
          <a:ea typeface="+mn-ea"/>
          <a:cs typeface="+mn-cs"/>
        </a:defRPr>
      </a:lvl2pPr>
      <a:lvl3pPr marL="1277013" indent="-339631" algn="l" rtl="0" eaLnBrk="1" latinLnBrk="0" hangingPunct="1">
        <a:spcBef>
          <a:spcPts val="520"/>
        </a:spcBef>
        <a:buClr>
          <a:schemeClr val="accent2"/>
        </a:buClr>
        <a:buSzPct val="100000"/>
        <a:buFont typeface="Wingdings 2"/>
        <a:buChar char=""/>
        <a:defRPr kumimoji="0" sz="3100" kern="1200">
          <a:solidFill>
            <a:schemeClr val="tx1"/>
          </a:solidFill>
          <a:latin typeface="+mn-lt"/>
          <a:ea typeface="+mn-ea"/>
          <a:cs typeface="+mn-cs"/>
        </a:defRPr>
      </a:lvl3pPr>
      <a:lvl4pPr marL="1698155" indent="-339631" algn="l" rtl="0" eaLnBrk="1" latinLnBrk="0" hangingPunct="1">
        <a:spcBef>
          <a:spcPts val="520"/>
        </a:spcBef>
        <a:buClr>
          <a:schemeClr val="accent2"/>
        </a:buClr>
        <a:buFont typeface="Wingdings 2"/>
        <a:buChar char=""/>
        <a:defRPr kumimoji="0" sz="2800" kern="1200">
          <a:solidFill>
            <a:schemeClr val="tx1"/>
          </a:solidFill>
          <a:latin typeface="+mn-lt"/>
          <a:ea typeface="+mn-ea"/>
          <a:cs typeface="+mn-cs"/>
        </a:defRPr>
      </a:lvl4pPr>
      <a:lvl5pPr marL="2037786" indent="-339631" algn="l" rtl="0" eaLnBrk="1" latinLnBrk="0" hangingPunct="1">
        <a:spcBef>
          <a:spcPts val="520"/>
        </a:spcBef>
        <a:buClr>
          <a:schemeClr val="accent2"/>
        </a:buClr>
        <a:buFont typeface="Wingdings 2"/>
        <a:buChar char=""/>
        <a:defRPr kumimoji="0" sz="2700" kern="1200">
          <a:solidFill>
            <a:schemeClr val="tx1"/>
          </a:solidFill>
          <a:latin typeface="+mn-lt"/>
          <a:ea typeface="+mn-ea"/>
          <a:cs typeface="+mn-cs"/>
        </a:defRPr>
      </a:lvl5pPr>
      <a:lvl6pPr marL="2377417" indent="-339631" algn="l" rtl="0" eaLnBrk="1" latinLnBrk="0" hangingPunct="1">
        <a:spcBef>
          <a:spcPts val="520"/>
        </a:spcBef>
        <a:buClr>
          <a:schemeClr val="accent3"/>
        </a:buClr>
        <a:buFont typeface="Wingdings 2"/>
        <a:buChar char=""/>
        <a:defRPr kumimoji="0" sz="2700" kern="1200">
          <a:solidFill>
            <a:schemeClr val="tx1"/>
          </a:solidFill>
          <a:latin typeface="+mn-lt"/>
          <a:ea typeface="+mn-ea"/>
          <a:cs typeface="+mn-cs"/>
        </a:defRPr>
      </a:lvl6pPr>
      <a:lvl7pPr marL="2717048" indent="-339631" algn="l" rtl="0" eaLnBrk="1" latinLnBrk="0" hangingPunct="1">
        <a:spcBef>
          <a:spcPts val="520"/>
        </a:spcBef>
        <a:buClr>
          <a:schemeClr val="accent3"/>
        </a:buClr>
        <a:buFont typeface="Wingdings 2"/>
        <a:buChar char=""/>
        <a:defRPr kumimoji="0" sz="2400" kern="1200">
          <a:solidFill>
            <a:schemeClr val="tx1"/>
          </a:solidFill>
          <a:latin typeface="+mn-lt"/>
          <a:ea typeface="+mn-ea"/>
          <a:cs typeface="+mn-cs"/>
        </a:defRPr>
      </a:lvl7pPr>
      <a:lvl8pPr marL="3056679" indent="-339631" algn="l" rtl="0" eaLnBrk="1" latinLnBrk="0" hangingPunct="1">
        <a:spcBef>
          <a:spcPts val="520"/>
        </a:spcBef>
        <a:buClr>
          <a:schemeClr val="accent3"/>
        </a:buClr>
        <a:buFont typeface="Wingdings 2"/>
        <a:buChar char=""/>
        <a:defRPr kumimoji="0" sz="2400" kern="1200">
          <a:solidFill>
            <a:schemeClr val="tx1"/>
          </a:solidFill>
          <a:latin typeface="+mn-lt"/>
          <a:ea typeface="+mn-ea"/>
          <a:cs typeface="+mn-cs"/>
        </a:defRPr>
      </a:lvl8pPr>
      <a:lvl9pPr marL="3396310" indent="-339631" algn="l" rtl="0" eaLnBrk="1" latinLnBrk="0" hangingPunct="1">
        <a:spcBef>
          <a:spcPts val="520"/>
        </a:spcBef>
        <a:buClr>
          <a:schemeClr val="accent3"/>
        </a:buClr>
        <a:buFont typeface="Wingdings 2"/>
        <a:buChar char=""/>
        <a:defRPr kumimoji="0" sz="2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79262" algn="l" rtl="0" eaLnBrk="1" latinLnBrk="0" hangingPunct="1">
        <a:defRPr kumimoji="0" kern="1200">
          <a:solidFill>
            <a:schemeClr val="tx1"/>
          </a:solidFill>
          <a:latin typeface="+mn-lt"/>
          <a:ea typeface="+mn-ea"/>
          <a:cs typeface="+mn-cs"/>
        </a:defRPr>
      </a:lvl2pPr>
      <a:lvl3pPr marL="1358524" algn="l" rtl="0" eaLnBrk="1" latinLnBrk="0" hangingPunct="1">
        <a:defRPr kumimoji="0" kern="1200">
          <a:solidFill>
            <a:schemeClr val="tx1"/>
          </a:solidFill>
          <a:latin typeface="+mn-lt"/>
          <a:ea typeface="+mn-ea"/>
          <a:cs typeface="+mn-cs"/>
        </a:defRPr>
      </a:lvl3pPr>
      <a:lvl4pPr marL="2037786" algn="l" rtl="0" eaLnBrk="1" latinLnBrk="0" hangingPunct="1">
        <a:defRPr kumimoji="0" kern="1200">
          <a:solidFill>
            <a:schemeClr val="tx1"/>
          </a:solidFill>
          <a:latin typeface="+mn-lt"/>
          <a:ea typeface="+mn-ea"/>
          <a:cs typeface="+mn-cs"/>
        </a:defRPr>
      </a:lvl4pPr>
      <a:lvl5pPr marL="2717048" algn="l" rtl="0" eaLnBrk="1" latinLnBrk="0" hangingPunct="1">
        <a:defRPr kumimoji="0" kern="1200">
          <a:solidFill>
            <a:schemeClr val="tx1"/>
          </a:solidFill>
          <a:latin typeface="+mn-lt"/>
          <a:ea typeface="+mn-ea"/>
          <a:cs typeface="+mn-cs"/>
        </a:defRPr>
      </a:lvl5pPr>
      <a:lvl6pPr marL="3396310" algn="l" rtl="0" eaLnBrk="1" latinLnBrk="0" hangingPunct="1">
        <a:defRPr kumimoji="0" kern="1200">
          <a:solidFill>
            <a:schemeClr val="tx1"/>
          </a:solidFill>
          <a:latin typeface="+mn-lt"/>
          <a:ea typeface="+mn-ea"/>
          <a:cs typeface="+mn-cs"/>
        </a:defRPr>
      </a:lvl6pPr>
      <a:lvl7pPr marL="4075572" algn="l" rtl="0" eaLnBrk="1" latinLnBrk="0" hangingPunct="1">
        <a:defRPr kumimoji="0" kern="1200">
          <a:solidFill>
            <a:schemeClr val="tx1"/>
          </a:solidFill>
          <a:latin typeface="+mn-lt"/>
          <a:ea typeface="+mn-ea"/>
          <a:cs typeface="+mn-cs"/>
        </a:defRPr>
      </a:lvl7pPr>
      <a:lvl8pPr marL="4754834" algn="l" rtl="0" eaLnBrk="1" latinLnBrk="0" hangingPunct="1">
        <a:defRPr kumimoji="0" kern="1200">
          <a:solidFill>
            <a:schemeClr val="tx1"/>
          </a:solidFill>
          <a:latin typeface="+mn-lt"/>
          <a:ea typeface="+mn-ea"/>
          <a:cs typeface="+mn-cs"/>
        </a:defRPr>
      </a:lvl8pPr>
      <a:lvl9pPr marL="5434096"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osp.org.pk/" TargetMode="External"/><Relationship Id="rId2" Type="http://schemas.openxmlformats.org/officeDocument/2006/relationships/hyperlink" Target="mailto:rosp2716@gmail.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mailto:Info@rosp.org.p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1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jpeg"/><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23.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4.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3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3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3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3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jpeg"/></Relationships>
</file>

<file path=ppt/slides/_rels/slide3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38.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 Id="rId9" Type="http://schemas.openxmlformats.org/officeDocument/2006/relationships/image" Target="../media/image16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342900"/>
            <a:ext cx="9052560" cy="12306300"/>
          </a:xfrm>
        </p:spPr>
        <p:txBody>
          <a:bodyPr>
            <a:normAutofit/>
          </a:bodyPr>
          <a:lstStyle/>
          <a:p>
            <a:pPr>
              <a:buNone/>
            </a:pPr>
            <a:endParaRPr lang="en-GB" spc="-184" dirty="0" smtClean="0"/>
          </a:p>
          <a:p>
            <a:pPr>
              <a:buNone/>
            </a:pPr>
            <a:endParaRPr lang="en-GB" spc="-184" dirty="0" smtClean="0"/>
          </a:p>
          <a:p>
            <a:pPr>
              <a:buNone/>
            </a:pPr>
            <a:endParaRPr lang="en-GB" spc="-184" dirty="0" smtClean="0"/>
          </a:p>
          <a:p>
            <a:pPr>
              <a:buNone/>
            </a:pPr>
            <a:endParaRPr lang="en-GB" spc="-184" dirty="0" smtClean="0"/>
          </a:p>
          <a:p>
            <a:pPr>
              <a:buNone/>
            </a:pPr>
            <a:endParaRPr lang="en-GB" spc="-184" dirty="0" smtClean="0"/>
          </a:p>
          <a:p>
            <a:pPr>
              <a:buNone/>
            </a:pPr>
            <a:endParaRPr lang="en-GB" spc="-184" dirty="0" smtClean="0"/>
          </a:p>
          <a:p>
            <a:pPr>
              <a:buNone/>
            </a:pPr>
            <a:endParaRPr lang="en-GB" spc="-184" dirty="0" smtClean="0"/>
          </a:p>
          <a:p>
            <a:pPr>
              <a:buNone/>
            </a:pPr>
            <a:endParaRPr lang="en-GB" spc="-184" dirty="0" smtClean="0"/>
          </a:p>
          <a:p>
            <a:pPr algn="ctr">
              <a:buNone/>
            </a:pPr>
            <a:r>
              <a:rPr lang="en-GB" sz="2400" b="1" spc="-184" dirty="0" smtClean="0">
                <a:solidFill>
                  <a:schemeClr val="accent2"/>
                </a:solidFill>
                <a:latin typeface="Bodoni MT Black" pitchFamily="18" charset="0"/>
              </a:rPr>
              <a:t>RIGHTS OF SPECIAL PERSONS WELFARE FONDATION</a:t>
            </a:r>
          </a:p>
          <a:p>
            <a:pPr algn="ctr">
              <a:buNone/>
            </a:pPr>
            <a:r>
              <a:rPr lang="en-GB" sz="3600" b="1" spc="-184" dirty="0" smtClean="0">
                <a:solidFill>
                  <a:schemeClr val="bg2">
                    <a:lumMod val="25000"/>
                  </a:schemeClr>
                </a:solidFill>
              </a:rPr>
              <a:t>(ROSP)</a:t>
            </a:r>
          </a:p>
          <a:p>
            <a:pPr algn="ctr">
              <a:buNone/>
            </a:pPr>
            <a:r>
              <a:rPr lang="en-GB" sz="2800" b="1" dirty="0" smtClean="0">
                <a:solidFill>
                  <a:srgbClr val="00B050"/>
                </a:solidFill>
                <a:latin typeface="Bodoni MT Black" pitchFamily="18" charset="0"/>
                <a:cs typeface="Arial" pitchFamily="34" charset="0"/>
              </a:rPr>
              <a:t>ANNUAL REPORT</a:t>
            </a:r>
            <a:endParaRPr lang="en-US" sz="2800" b="1" dirty="0" smtClean="0">
              <a:solidFill>
                <a:srgbClr val="00B050"/>
              </a:solidFill>
              <a:latin typeface="Bodoni MT Black" pitchFamily="18" charset="0"/>
              <a:cs typeface="Arial" pitchFamily="34" charset="0"/>
            </a:endParaRPr>
          </a:p>
          <a:p>
            <a:pPr algn="ctr">
              <a:buNone/>
            </a:pPr>
            <a:r>
              <a:rPr lang="en-GB" sz="4500" b="1" dirty="0" smtClean="0">
                <a:latin typeface="Arial" pitchFamily="34" charset="0"/>
                <a:cs typeface="Arial" pitchFamily="34" charset="0"/>
              </a:rPr>
              <a:t>2022-2023</a:t>
            </a:r>
            <a:endParaRPr lang="en-US" sz="2800" b="1" dirty="0" smtClean="0">
              <a:latin typeface="Arial" pitchFamily="34" charset="0"/>
              <a:cs typeface="Arial" pitchFamily="34" charset="0"/>
            </a:endParaRPr>
          </a:p>
          <a:p>
            <a:pPr algn="ctr">
              <a:buNone/>
            </a:pPr>
            <a:r>
              <a:rPr lang="en-GB" sz="1600" b="1" dirty="0" smtClean="0">
                <a:latin typeface="Arial" pitchFamily="34" charset="0"/>
                <a:cs typeface="Arial" pitchFamily="34" charset="0"/>
              </a:rPr>
              <a:t>Address: 12/A Canal Bank Extension Mughalpura Lahore.</a:t>
            </a:r>
            <a:endParaRPr lang="en-US" sz="1600" dirty="0" smtClean="0">
              <a:latin typeface="Arial" pitchFamily="34" charset="0"/>
              <a:cs typeface="Arial" pitchFamily="34" charset="0"/>
            </a:endParaRPr>
          </a:p>
          <a:p>
            <a:pPr algn="ctr">
              <a:buNone/>
            </a:pPr>
            <a:r>
              <a:rPr lang="en-GB" sz="1600" dirty="0" smtClean="0">
                <a:latin typeface="Arial" pitchFamily="34" charset="0"/>
                <a:cs typeface="Arial" pitchFamily="34" charset="0"/>
              </a:rPr>
              <a:t>Email: </a:t>
            </a:r>
            <a:r>
              <a:rPr lang="en-GB" sz="1600" u="sng" dirty="0" smtClean="0">
                <a:latin typeface="Arial" pitchFamily="34" charset="0"/>
                <a:cs typeface="Arial" pitchFamily="34" charset="0"/>
                <a:hlinkClick r:id="rId2"/>
              </a:rPr>
              <a:t>rosp2716@gmail.com</a:t>
            </a:r>
            <a:endParaRPr lang="en-US" sz="1600" dirty="0" smtClean="0">
              <a:latin typeface="Arial" pitchFamily="34" charset="0"/>
              <a:cs typeface="Arial" pitchFamily="34" charset="0"/>
            </a:endParaRPr>
          </a:p>
          <a:p>
            <a:pPr algn="ctr">
              <a:buNone/>
            </a:pPr>
            <a:r>
              <a:rPr lang="en-GB" sz="1600" dirty="0" smtClean="0">
                <a:latin typeface="Arial" pitchFamily="34" charset="0"/>
                <a:cs typeface="Arial" pitchFamily="34" charset="0"/>
              </a:rPr>
              <a:t>FB Page: @786ROSP Insta: ROSP786</a:t>
            </a:r>
            <a:endParaRPr lang="en-US" sz="1600" dirty="0" smtClean="0">
              <a:latin typeface="Arial" pitchFamily="34" charset="0"/>
              <a:cs typeface="Arial" pitchFamily="34" charset="0"/>
            </a:endParaRPr>
          </a:p>
          <a:p>
            <a:pPr algn="ctr">
              <a:buNone/>
            </a:pPr>
            <a:r>
              <a:rPr lang="en-GB" sz="1600" dirty="0" smtClean="0">
                <a:latin typeface="Arial" pitchFamily="34" charset="0"/>
                <a:cs typeface="Arial" pitchFamily="34" charset="0"/>
              </a:rPr>
              <a:t>Website:  </a:t>
            </a:r>
            <a:r>
              <a:rPr lang="en-GB" sz="1600" u="sng" dirty="0" smtClean="0">
                <a:latin typeface="Arial" pitchFamily="34" charset="0"/>
                <a:cs typeface="Arial" pitchFamily="34" charset="0"/>
                <a:hlinkClick r:id="rId3"/>
              </a:rPr>
              <a:t>www.rosp.org.pk</a:t>
            </a:r>
            <a:r>
              <a:rPr lang="en-GB" sz="1600" dirty="0" smtClean="0">
                <a:latin typeface="Arial" pitchFamily="34" charset="0"/>
                <a:cs typeface="Arial" pitchFamily="34" charset="0"/>
              </a:rPr>
              <a:t> Email: </a:t>
            </a:r>
            <a:r>
              <a:rPr lang="en-GB" sz="1600" u="sng" dirty="0" smtClean="0">
                <a:latin typeface="Arial" pitchFamily="34" charset="0"/>
                <a:cs typeface="Arial" pitchFamily="34" charset="0"/>
                <a:hlinkClick r:id="rId4"/>
              </a:rPr>
              <a:t>Info@rosp.org.pk</a:t>
            </a:r>
            <a:endParaRPr lang="en-US" sz="1600" dirty="0" smtClean="0">
              <a:latin typeface="Arial" pitchFamily="34" charset="0"/>
              <a:cs typeface="Arial" pitchFamily="34" charset="0"/>
            </a:endParaRPr>
          </a:p>
          <a:p>
            <a:pPr algn="ctr">
              <a:buNone/>
            </a:pPr>
            <a:r>
              <a:rPr lang="en-GB" sz="1600" dirty="0" smtClean="0">
                <a:latin typeface="Arial" pitchFamily="34" charset="0"/>
                <a:cs typeface="Arial" pitchFamily="34" charset="0"/>
                <a:sym typeface="Wingdings"/>
              </a:rPr>
              <a:t></a:t>
            </a:r>
            <a:r>
              <a:rPr lang="en-GB" sz="1600" dirty="0" smtClean="0">
                <a:latin typeface="Arial" pitchFamily="34" charset="0"/>
                <a:cs typeface="Arial" pitchFamily="34" charset="0"/>
              </a:rPr>
              <a:t>042-3686661-2             </a:t>
            </a:r>
            <a:endParaRPr lang="en-US" sz="1600" dirty="0" smtClean="0">
              <a:latin typeface="Arial" pitchFamily="34" charset="0"/>
              <a:cs typeface="Arial" pitchFamily="34" charset="0"/>
            </a:endParaRPr>
          </a:p>
          <a:p>
            <a:pPr algn="ctr">
              <a:buNone/>
            </a:pPr>
            <a:r>
              <a:rPr lang="en-GB" sz="1600" dirty="0" smtClean="0">
                <a:latin typeface="Arial" pitchFamily="34" charset="0"/>
                <a:cs typeface="Arial" pitchFamily="34" charset="0"/>
                <a:sym typeface="Wingdings"/>
              </a:rPr>
              <a:t></a:t>
            </a:r>
            <a:r>
              <a:rPr lang="en-GB" sz="1600" dirty="0" smtClean="0">
                <a:latin typeface="Arial" pitchFamily="34" charset="0"/>
                <a:cs typeface="Arial" pitchFamily="34" charset="0"/>
              </a:rPr>
              <a:t>0322-6666530 / 0333-3339210                                                                     </a:t>
            </a:r>
            <a:endParaRPr lang="en-US" sz="1600" dirty="0" smtClean="0">
              <a:latin typeface="Arial" pitchFamily="34" charset="0"/>
              <a:cs typeface="Arial" pitchFamily="34" charset="0"/>
            </a:endParaRPr>
          </a:p>
          <a:p>
            <a:endParaRPr lang="en-US" dirty="0"/>
          </a:p>
        </p:txBody>
      </p:sp>
      <p:pic>
        <p:nvPicPr>
          <p:cNvPr id="4" name="Picture 3" descr="IMG-20200218-WA0000.jpg"/>
          <p:cNvPicPr/>
          <p:nvPr/>
        </p:nvPicPr>
        <p:blipFill>
          <a:blip r:embed="rId5" cstate="print"/>
          <a:stretch>
            <a:fillRect/>
          </a:stretch>
        </p:blipFill>
        <p:spPr>
          <a:xfrm>
            <a:off x="2590802" y="914400"/>
            <a:ext cx="4391025" cy="4953000"/>
          </a:xfrm>
          <a:prstGeom prst="rect">
            <a:avLst/>
          </a:prstGeom>
        </p:spPr>
      </p:pic>
      <p:sp>
        <p:nvSpPr>
          <p:cNvPr id="6" name="Slide Number Placeholder 5"/>
          <p:cNvSpPr>
            <a:spLocks noGrp="1"/>
          </p:cNvSpPr>
          <p:nvPr>
            <p:ph type="sldNum" sz="quarter" idx="12"/>
          </p:nvPr>
        </p:nvSpPr>
        <p:spPr/>
        <p:txBody>
          <a:bodyPr/>
          <a:lstStyle/>
          <a:p>
            <a:fld id="{FC7CF1E9-B37D-4524-9E95-27C8D2CB2DC6}"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7CF1E9-B37D-4524-9E95-27C8D2CB2DC6}" type="slidenum">
              <a:rPr lang="en-US" smtClean="0"/>
              <a:pPr/>
              <a:t>10</a:t>
            </a:fld>
            <a:endParaRPr lang="en-US"/>
          </a:p>
        </p:txBody>
      </p:sp>
      <p:sp>
        <p:nvSpPr>
          <p:cNvPr id="4" name="Title 3"/>
          <p:cNvSpPr>
            <a:spLocks noGrp="1"/>
          </p:cNvSpPr>
          <p:nvPr>
            <p:ph type="title"/>
          </p:nvPr>
        </p:nvSpPr>
        <p:spPr>
          <a:xfrm>
            <a:off x="502920" y="549276"/>
            <a:ext cx="8869680" cy="1812924"/>
          </a:xfrm>
        </p:spPr>
        <p:txBody>
          <a:bodyPr>
            <a:normAutofit/>
          </a:bodyPr>
          <a:lstStyle/>
          <a:p>
            <a:pPr algn="ctr"/>
            <a:r>
              <a:rPr lang="en-US" dirty="0" smtClean="0">
                <a:solidFill>
                  <a:schemeClr val="accent2"/>
                </a:solidFill>
              </a:rPr>
              <a:t>EXCELLENCE AWARD</a:t>
            </a:r>
            <a:endParaRPr lang="en-US" dirty="0">
              <a:solidFill>
                <a:schemeClr val="accent2"/>
              </a:solidFill>
            </a:endParaRPr>
          </a:p>
        </p:txBody>
      </p:sp>
      <p:sp>
        <p:nvSpPr>
          <p:cNvPr id="11" name="Rectangle 10"/>
          <p:cNvSpPr/>
          <p:nvPr/>
        </p:nvSpPr>
        <p:spPr>
          <a:xfrm>
            <a:off x="838200" y="1676400"/>
            <a:ext cx="8839200" cy="2362200"/>
          </a:xfrm>
          <a:prstGeom prst="rect">
            <a:avLst/>
          </a:prstGeom>
          <a:noFill/>
          <a:ln>
            <a:noFill/>
          </a:ln>
          <a:effectLst/>
          <a:scene3d>
            <a:camera prst="orthographicFront">
              <a:rot lat="0" lon="0" rev="0"/>
            </a:camera>
            <a:lightRig rig="contrasting" dir="t">
              <a:rot lat="0" lon="0" rev="7800000"/>
            </a:lightRig>
          </a:scene3d>
          <a:sp3d>
            <a:bevelT w="139700" h="139700"/>
          </a:sp3d>
        </p:spPr>
        <p:style>
          <a:lnRef idx="2">
            <a:schemeClr val="dk1"/>
          </a:lnRef>
          <a:fillRef idx="1">
            <a:schemeClr val="lt1"/>
          </a:fillRef>
          <a:effectRef idx="0">
            <a:schemeClr val="dk1"/>
          </a:effectRef>
          <a:fontRef idx="minor">
            <a:schemeClr val="dk1"/>
          </a:fontRef>
        </p:style>
        <p:txBody>
          <a:bodyPr lIns="91417" tIns="45709" rIns="91417" bIns="45709" rtlCol="0" anchor="ctr"/>
          <a:lstStyle/>
          <a:p>
            <a:r>
              <a:rPr lang="en-US" dirty="0" smtClean="0">
                <a:latin typeface="Agency FB" pitchFamily="34" charset="0"/>
              </a:rPr>
              <a:t>28th Anniversary of PSRD Old Student Association Wajid Hussain President Rights Of Special Persons Welfare Foundation Received Excellence Award.</a:t>
            </a:r>
            <a:endParaRPr lang="en-US" dirty="0">
              <a:latin typeface="Agency FB" pitchFamily="34" charset="0"/>
            </a:endParaRPr>
          </a:p>
        </p:txBody>
      </p:sp>
      <p:pic>
        <p:nvPicPr>
          <p:cNvPr id="7" name="Picture 6" descr="IMG-20240109-WA0017.jpg"/>
          <p:cNvPicPr>
            <a:picLocks noChangeAspect="1"/>
          </p:cNvPicPr>
          <p:nvPr/>
        </p:nvPicPr>
        <p:blipFill>
          <a:blip r:embed="rId2" cstate="print"/>
          <a:stretch>
            <a:fillRect/>
          </a:stretch>
        </p:blipFill>
        <p:spPr>
          <a:xfrm>
            <a:off x="609600" y="3429001"/>
            <a:ext cx="2744266" cy="1828799"/>
          </a:xfrm>
          <a:prstGeom prst="rect">
            <a:avLst/>
          </a:prstGeom>
        </p:spPr>
      </p:pic>
      <p:pic>
        <p:nvPicPr>
          <p:cNvPr id="8" name="Picture 7" descr="IMG-20240109-WA0018.jpg"/>
          <p:cNvPicPr>
            <a:picLocks noChangeAspect="1"/>
          </p:cNvPicPr>
          <p:nvPr/>
        </p:nvPicPr>
        <p:blipFill>
          <a:blip r:embed="rId3" cstate="print"/>
          <a:stretch>
            <a:fillRect/>
          </a:stretch>
        </p:blipFill>
        <p:spPr>
          <a:xfrm>
            <a:off x="3581400" y="3429000"/>
            <a:ext cx="2819400" cy="1878870"/>
          </a:xfrm>
          <a:prstGeom prst="rect">
            <a:avLst/>
          </a:prstGeom>
        </p:spPr>
      </p:pic>
      <p:pic>
        <p:nvPicPr>
          <p:cNvPr id="9" name="Picture 8" descr="IMG-20240109-WA0019.jpg"/>
          <p:cNvPicPr>
            <a:picLocks noChangeAspect="1"/>
          </p:cNvPicPr>
          <p:nvPr/>
        </p:nvPicPr>
        <p:blipFill>
          <a:blip r:embed="rId4" cstate="print"/>
          <a:stretch>
            <a:fillRect/>
          </a:stretch>
        </p:blipFill>
        <p:spPr>
          <a:xfrm>
            <a:off x="6705599" y="3429000"/>
            <a:ext cx="2858611" cy="1905000"/>
          </a:xfrm>
          <a:prstGeom prst="rect">
            <a:avLst/>
          </a:prstGeom>
        </p:spPr>
      </p:pic>
      <p:pic>
        <p:nvPicPr>
          <p:cNvPr id="10" name="Picture 9" descr="IMG-20240109-WA0020.jpg"/>
          <p:cNvPicPr>
            <a:picLocks noChangeAspect="1"/>
          </p:cNvPicPr>
          <p:nvPr/>
        </p:nvPicPr>
        <p:blipFill>
          <a:blip r:embed="rId5"/>
          <a:stretch>
            <a:fillRect/>
          </a:stretch>
        </p:blipFill>
        <p:spPr>
          <a:xfrm>
            <a:off x="762000" y="5715000"/>
            <a:ext cx="4038600" cy="2691353"/>
          </a:xfrm>
          <a:prstGeom prst="rect">
            <a:avLst/>
          </a:prstGeom>
        </p:spPr>
      </p:pic>
      <p:pic>
        <p:nvPicPr>
          <p:cNvPr id="12" name="Picture 11" descr="IMG-20240109-WA0021.jpg"/>
          <p:cNvPicPr>
            <a:picLocks noChangeAspect="1"/>
          </p:cNvPicPr>
          <p:nvPr/>
        </p:nvPicPr>
        <p:blipFill>
          <a:blip r:embed="rId6"/>
          <a:stretch>
            <a:fillRect/>
          </a:stretch>
        </p:blipFill>
        <p:spPr>
          <a:xfrm>
            <a:off x="5334000" y="5791200"/>
            <a:ext cx="3962400" cy="2667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3400"/>
            <a:ext cx="9052560" cy="11201400"/>
          </a:xfrm>
        </p:spPr>
        <p:txBody>
          <a:bodyPr>
            <a:normAutofit/>
          </a:bodyPr>
          <a:lstStyle/>
          <a:p>
            <a:pPr lvl="0" algn="ctr">
              <a:buNone/>
            </a:pPr>
            <a:r>
              <a:rPr lang="en-GB" sz="3600" dirty="0" smtClean="0">
                <a:solidFill>
                  <a:schemeClr val="accent2"/>
                </a:solidFill>
                <a:latin typeface="Arial Black" pitchFamily="34" charset="0"/>
              </a:rPr>
              <a:t>Iftar &amp; Dinner and Discussion issues about PWDs</a:t>
            </a:r>
            <a:endParaRPr lang="en-US" sz="3600" dirty="0" smtClean="0">
              <a:solidFill>
                <a:schemeClr val="accent2"/>
              </a:solidFill>
              <a:latin typeface="Arial Black" pitchFamily="34" charset="0"/>
            </a:endParaRPr>
          </a:p>
          <a:p>
            <a:pPr>
              <a:buNone/>
            </a:pPr>
            <a:r>
              <a:rPr lang="en-US" sz="1600" dirty="0" smtClean="0"/>
              <a:t>      </a:t>
            </a:r>
            <a:r>
              <a:rPr lang="en-GB" sz="2000" dirty="0" smtClean="0">
                <a:latin typeface="Agency FB" pitchFamily="34" charset="0"/>
              </a:rPr>
              <a:t>Alhamdulillah 8th Ramadan Distribution by ROSP Welfare FoundationThis year also we will fulfill thousands of people's happiness and their little wishes which are as follows. Wheelchairs Special bikes RationAnd Eid gifts We need your cooperation in this noble cause. Come and celebrate Ramadan Mubarak .</a:t>
            </a:r>
            <a:endParaRPr lang="en-GB" sz="1600" dirty="0" smtClean="0">
              <a:latin typeface="Agency FB" pitchFamily="34" charset="0"/>
            </a:endParaRPr>
          </a:p>
          <a:p>
            <a:endParaRPr lang="en-US" sz="1600" dirty="0" smtClean="0"/>
          </a:p>
          <a:p>
            <a:endParaRPr lang="en-US" sz="1600" dirty="0"/>
          </a:p>
        </p:txBody>
      </p:sp>
      <p:sp>
        <p:nvSpPr>
          <p:cNvPr id="4" name="Slide Number Placeholder 3"/>
          <p:cNvSpPr>
            <a:spLocks noGrp="1"/>
          </p:cNvSpPr>
          <p:nvPr>
            <p:ph type="sldNum" sz="quarter" idx="12"/>
          </p:nvPr>
        </p:nvSpPr>
        <p:spPr/>
        <p:txBody>
          <a:bodyPr/>
          <a:lstStyle/>
          <a:p>
            <a:fld id="{FC7CF1E9-B37D-4524-9E95-27C8D2CB2DC6}" type="slidenum">
              <a:rPr lang="en-US" smtClean="0"/>
              <a:pPr/>
              <a:t>11</a:t>
            </a:fld>
            <a:endParaRPr lang="en-US"/>
          </a:p>
        </p:txBody>
      </p:sp>
      <p:pic>
        <p:nvPicPr>
          <p:cNvPr id="9" name="Picture 8" descr="IMG-20240109-WA0022.jpg"/>
          <p:cNvPicPr>
            <a:picLocks noChangeAspect="1"/>
          </p:cNvPicPr>
          <p:nvPr/>
        </p:nvPicPr>
        <p:blipFill>
          <a:blip r:embed="rId2"/>
          <a:stretch>
            <a:fillRect/>
          </a:stretch>
        </p:blipFill>
        <p:spPr>
          <a:xfrm>
            <a:off x="609601" y="3124200"/>
            <a:ext cx="2536450" cy="1752600"/>
          </a:xfrm>
          <a:prstGeom prst="rect">
            <a:avLst/>
          </a:prstGeom>
        </p:spPr>
      </p:pic>
      <p:pic>
        <p:nvPicPr>
          <p:cNvPr id="12" name="Picture 11" descr="IMG-20240109-WA0023.jpg"/>
          <p:cNvPicPr>
            <a:picLocks noChangeAspect="1"/>
          </p:cNvPicPr>
          <p:nvPr/>
        </p:nvPicPr>
        <p:blipFill>
          <a:blip r:embed="rId3" cstate="print"/>
          <a:stretch>
            <a:fillRect/>
          </a:stretch>
        </p:blipFill>
        <p:spPr>
          <a:xfrm>
            <a:off x="3514054" y="3124200"/>
            <a:ext cx="2734346" cy="1752600"/>
          </a:xfrm>
          <a:prstGeom prst="rect">
            <a:avLst/>
          </a:prstGeom>
        </p:spPr>
      </p:pic>
      <p:pic>
        <p:nvPicPr>
          <p:cNvPr id="13" name="Picture 12" descr="IMG-20240109-WA0024.jpg"/>
          <p:cNvPicPr>
            <a:picLocks noChangeAspect="1"/>
          </p:cNvPicPr>
          <p:nvPr/>
        </p:nvPicPr>
        <p:blipFill>
          <a:blip r:embed="rId4" cstate="print"/>
          <a:stretch>
            <a:fillRect/>
          </a:stretch>
        </p:blipFill>
        <p:spPr>
          <a:xfrm>
            <a:off x="6629401" y="3124200"/>
            <a:ext cx="2819399" cy="1752600"/>
          </a:xfrm>
          <a:prstGeom prst="rect">
            <a:avLst/>
          </a:prstGeom>
        </p:spPr>
      </p:pic>
      <p:pic>
        <p:nvPicPr>
          <p:cNvPr id="14" name="Picture 13" descr="IMG-20240109-WA0025.jpg"/>
          <p:cNvPicPr>
            <a:picLocks noChangeAspect="1"/>
          </p:cNvPicPr>
          <p:nvPr/>
        </p:nvPicPr>
        <p:blipFill>
          <a:blip r:embed="rId5" cstate="print"/>
          <a:stretch>
            <a:fillRect/>
          </a:stretch>
        </p:blipFill>
        <p:spPr>
          <a:xfrm>
            <a:off x="609600" y="5105400"/>
            <a:ext cx="2514600" cy="1886928"/>
          </a:xfrm>
          <a:prstGeom prst="rect">
            <a:avLst/>
          </a:prstGeom>
        </p:spPr>
      </p:pic>
      <p:pic>
        <p:nvPicPr>
          <p:cNvPr id="15" name="Picture 14" descr="IMG-20240109-WA0025.jpg"/>
          <p:cNvPicPr>
            <a:picLocks noChangeAspect="1"/>
          </p:cNvPicPr>
          <p:nvPr/>
        </p:nvPicPr>
        <p:blipFill>
          <a:blip r:embed="rId6" cstate="print"/>
          <a:stretch>
            <a:fillRect/>
          </a:stretch>
        </p:blipFill>
        <p:spPr>
          <a:xfrm>
            <a:off x="3505200" y="5142493"/>
            <a:ext cx="2590800" cy="1944107"/>
          </a:xfrm>
          <a:prstGeom prst="rect">
            <a:avLst/>
          </a:prstGeom>
        </p:spPr>
      </p:pic>
      <p:pic>
        <p:nvPicPr>
          <p:cNvPr id="16" name="Picture 15" descr="IMG-20240109-WA0026.jpg"/>
          <p:cNvPicPr>
            <a:picLocks noChangeAspect="1"/>
          </p:cNvPicPr>
          <p:nvPr/>
        </p:nvPicPr>
        <p:blipFill>
          <a:blip r:embed="rId7" cstate="print"/>
          <a:srcRect t="29167"/>
          <a:stretch>
            <a:fillRect/>
          </a:stretch>
        </p:blipFill>
        <p:spPr>
          <a:xfrm>
            <a:off x="6629400" y="5181600"/>
            <a:ext cx="2743200" cy="1905000"/>
          </a:xfrm>
          <a:prstGeom prst="rect">
            <a:avLst/>
          </a:prstGeom>
        </p:spPr>
      </p:pic>
      <p:pic>
        <p:nvPicPr>
          <p:cNvPr id="17" name="Picture 16" descr="IMG-20240109-WA0028.jpg"/>
          <p:cNvPicPr>
            <a:picLocks noChangeAspect="1"/>
          </p:cNvPicPr>
          <p:nvPr/>
        </p:nvPicPr>
        <p:blipFill>
          <a:blip r:embed="rId8"/>
          <a:stretch>
            <a:fillRect/>
          </a:stretch>
        </p:blipFill>
        <p:spPr>
          <a:xfrm>
            <a:off x="609600" y="7315200"/>
            <a:ext cx="2514600" cy="1885950"/>
          </a:xfrm>
          <a:prstGeom prst="rect">
            <a:avLst/>
          </a:prstGeom>
        </p:spPr>
      </p:pic>
      <p:pic>
        <p:nvPicPr>
          <p:cNvPr id="18" name="Picture 17" descr="IMG-20240109-WA0029.jpg"/>
          <p:cNvPicPr>
            <a:picLocks noChangeAspect="1"/>
          </p:cNvPicPr>
          <p:nvPr/>
        </p:nvPicPr>
        <p:blipFill>
          <a:blip r:embed="rId9"/>
          <a:stretch>
            <a:fillRect/>
          </a:stretch>
        </p:blipFill>
        <p:spPr>
          <a:xfrm>
            <a:off x="3581400" y="7315200"/>
            <a:ext cx="2514600" cy="1885950"/>
          </a:xfrm>
          <a:prstGeom prst="rect">
            <a:avLst/>
          </a:prstGeom>
        </p:spPr>
      </p:pic>
      <p:pic>
        <p:nvPicPr>
          <p:cNvPr id="19" name="Picture 18" descr="IMG-20240109-WA0030.jpg"/>
          <p:cNvPicPr>
            <a:picLocks noChangeAspect="1"/>
          </p:cNvPicPr>
          <p:nvPr/>
        </p:nvPicPr>
        <p:blipFill>
          <a:blip r:embed="rId10" cstate="print"/>
          <a:stretch>
            <a:fillRect/>
          </a:stretch>
        </p:blipFill>
        <p:spPr>
          <a:xfrm>
            <a:off x="6629400" y="7315200"/>
            <a:ext cx="2819400" cy="1905000"/>
          </a:xfrm>
          <a:prstGeom prst="rect">
            <a:avLst/>
          </a:prstGeom>
        </p:spPr>
      </p:pic>
      <p:pic>
        <p:nvPicPr>
          <p:cNvPr id="20" name="Picture 19" descr="WhatsApp Image 2024-01-09 at 04.38.46_60745f9d.jpg"/>
          <p:cNvPicPr>
            <a:picLocks noChangeAspect="1"/>
          </p:cNvPicPr>
          <p:nvPr/>
        </p:nvPicPr>
        <p:blipFill>
          <a:blip r:embed="rId11"/>
          <a:stretch>
            <a:fillRect/>
          </a:stretch>
        </p:blipFill>
        <p:spPr>
          <a:xfrm>
            <a:off x="2133600" y="9525000"/>
            <a:ext cx="4953000" cy="266699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143000"/>
            <a:ext cx="9052560" cy="10871584"/>
          </a:xfrm>
        </p:spPr>
        <p:txBody>
          <a:bodyPr>
            <a:normAutofit/>
          </a:bodyPr>
          <a:lstStyle/>
          <a:p>
            <a:pPr lvl="0" algn="ctr">
              <a:buNone/>
            </a:pPr>
            <a:r>
              <a:rPr lang="en-GB" b="1" dirty="0" smtClean="0">
                <a:solidFill>
                  <a:schemeClr val="accent2"/>
                </a:solidFill>
                <a:latin typeface="Arial Black" pitchFamily="34" charset="0"/>
              </a:rPr>
              <a:t>ROSP Mobility</a:t>
            </a:r>
            <a:endParaRPr lang="en-US" dirty="0" smtClean="0">
              <a:solidFill>
                <a:schemeClr val="accent2"/>
              </a:solidFill>
              <a:latin typeface="Arial Black" pitchFamily="34" charset="0"/>
            </a:endParaRPr>
          </a:p>
          <a:p>
            <a:pPr>
              <a:buNone/>
            </a:pPr>
            <a:r>
              <a:rPr lang="en-GB" sz="1600" dirty="0" smtClean="0"/>
              <a:t>      </a:t>
            </a:r>
            <a:r>
              <a:rPr lang="en-GB" sz="2000" dirty="0" smtClean="0">
                <a:latin typeface="Agency FB" pitchFamily="34" charset="0"/>
              </a:rPr>
              <a:t>Wheelchairs are perhaps the single most crucial thing for a person with any disability. Understanding the significance and sensitivity of wheelchair in a disabled person’s life, ROSP designs special wheelchairs for every disability. The specificity of the wheelchairs helps a disabled person to carry all the daily life activities independently without relying on anyone else.</a:t>
            </a:r>
            <a:endParaRPr lang="en-US" sz="2000" dirty="0" smtClean="0">
              <a:latin typeface="Agency FB" pitchFamily="34" charset="0"/>
            </a:endParaRPr>
          </a:p>
          <a:p>
            <a:pPr>
              <a:buNone/>
            </a:pPr>
            <a:r>
              <a:rPr lang="en-GB" sz="2000" dirty="0" smtClean="0">
                <a:latin typeface="Agency FB" pitchFamily="34" charset="0"/>
              </a:rPr>
              <a:t>        ROSP has a tradition of arranging and distributing wheelchairs. This wheelchair distribution is carried out on annually during the holy month of Ramadan. Over the 3 years, the organisation has able to arrange and distribute around 250 wheelchairs. The distribution ceremony also provides ration to more than 200 disabled people. Along with that, the organisation has successfully distributed 2 specially assembled bikes and one Auto Rickshaw for people with disabilities. These new beneficiaries are then further engaged in ROSP’s self-sufficient program.</a:t>
            </a:r>
          </a:p>
          <a:p>
            <a:endParaRPr lang="en-GB" sz="1600" dirty="0" smtClean="0"/>
          </a:p>
          <a:p>
            <a:endParaRPr lang="en-GB" sz="1600" dirty="0" smtClean="0"/>
          </a:p>
          <a:p>
            <a:endParaRPr lang="en-US" sz="1600" dirty="0" smtClean="0"/>
          </a:p>
          <a:p>
            <a:endParaRPr lang="en-US" dirty="0"/>
          </a:p>
        </p:txBody>
      </p:sp>
      <p:sp>
        <p:nvSpPr>
          <p:cNvPr id="4" name="Slide Number Placeholder 3"/>
          <p:cNvSpPr>
            <a:spLocks noGrp="1"/>
          </p:cNvSpPr>
          <p:nvPr>
            <p:ph type="sldNum" sz="quarter" idx="12"/>
          </p:nvPr>
        </p:nvSpPr>
        <p:spPr/>
        <p:txBody>
          <a:bodyPr/>
          <a:lstStyle/>
          <a:p>
            <a:fld id="{FC7CF1E9-B37D-4524-9E95-27C8D2CB2DC6}" type="slidenum">
              <a:rPr lang="en-US" smtClean="0"/>
              <a:pPr/>
              <a:t>12</a:t>
            </a:fld>
            <a:endParaRPr lang="en-US"/>
          </a:p>
        </p:txBody>
      </p:sp>
      <p:pic>
        <p:nvPicPr>
          <p:cNvPr id="9" name="Picture 8" descr="IMG-20231225-WA0050.jpg"/>
          <p:cNvPicPr>
            <a:picLocks noChangeAspect="1"/>
          </p:cNvPicPr>
          <p:nvPr/>
        </p:nvPicPr>
        <p:blipFill>
          <a:blip r:embed="rId2" cstate="print"/>
          <a:stretch>
            <a:fillRect/>
          </a:stretch>
        </p:blipFill>
        <p:spPr>
          <a:xfrm>
            <a:off x="457200" y="5562600"/>
            <a:ext cx="2234041" cy="1981200"/>
          </a:xfrm>
          <a:prstGeom prst="rect">
            <a:avLst/>
          </a:prstGeom>
        </p:spPr>
      </p:pic>
      <p:pic>
        <p:nvPicPr>
          <p:cNvPr id="10" name="Picture 9" descr="IMG-20231225-WA0051.jpg"/>
          <p:cNvPicPr>
            <a:picLocks noChangeAspect="1"/>
          </p:cNvPicPr>
          <p:nvPr/>
        </p:nvPicPr>
        <p:blipFill>
          <a:blip r:embed="rId3" cstate="print"/>
          <a:srcRect t="31169"/>
          <a:stretch>
            <a:fillRect/>
          </a:stretch>
        </p:blipFill>
        <p:spPr>
          <a:xfrm>
            <a:off x="2895600" y="5562600"/>
            <a:ext cx="2200275" cy="2019300"/>
          </a:xfrm>
          <a:prstGeom prst="rect">
            <a:avLst/>
          </a:prstGeom>
        </p:spPr>
      </p:pic>
      <p:pic>
        <p:nvPicPr>
          <p:cNvPr id="11" name="Picture 10" descr="IMG-20240109-WA0041.jpg"/>
          <p:cNvPicPr>
            <a:picLocks noChangeAspect="1"/>
          </p:cNvPicPr>
          <p:nvPr/>
        </p:nvPicPr>
        <p:blipFill>
          <a:blip r:embed="rId4" cstate="print"/>
          <a:stretch>
            <a:fillRect/>
          </a:stretch>
        </p:blipFill>
        <p:spPr>
          <a:xfrm>
            <a:off x="5410200" y="5562600"/>
            <a:ext cx="1485900" cy="1981200"/>
          </a:xfrm>
          <a:prstGeom prst="rect">
            <a:avLst/>
          </a:prstGeom>
        </p:spPr>
      </p:pic>
      <p:pic>
        <p:nvPicPr>
          <p:cNvPr id="12" name="Picture 11" descr="IMG-20240109-WA0042.jpg"/>
          <p:cNvPicPr>
            <a:picLocks noChangeAspect="1"/>
          </p:cNvPicPr>
          <p:nvPr/>
        </p:nvPicPr>
        <p:blipFill>
          <a:blip r:embed="rId5" cstate="print"/>
          <a:stretch>
            <a:fillRect/>
          </a:stretch>
        </p:blipFill>
        <p:spPr>
          <a:xfrm>
            <a:off x="7162800" y="5562600"/>
            <a:ext cx="2538684" cy="1905000"/>
          </a:xfrm>
          <a:prstGeom prst="rect">
            <a:avLst/>
          </a:prstGeom>
        </p:spPr>
      </p:pic>
      <p:pic>
        <p:nvPicPr>
          <p:cNvPr id="13" name="Picture 12" descr="IMG-20240109-WA0043.jpg"/>
          <p:cNvPicPr>
            <a:picLocks noChangeAspect="1"/>
          </p:cNvPicPr>
          <p:nvPr/>
        </p:nvPicPr>
        <p:blipFill>
          <a:blip r:embed="rId6"/>
          <a:stretch>
            <a:fillRect/>
          </a:stretch>
        </p:blipFill>
        <p:spPr>
          <a:xfrm>
            <a:off x="762000" y="7924800"/>
            <a:ext cx="4366535" cy="3276599"/>
          </a:xfrm>
          <a:prstGeom prst="rect">
            <a:avLst/>
          </a:prstGeom>
        </p:spPr>
      </p:pic>
      <p:pic>
        <p:nvPicPr>
          <p:cNvPr id="14" name="Picture 13" descr="IMG-20240109-WA0045.jpg"/>
          <p:cNvPicPr>
            <a:picLocks noChangeAspect="1"/>
          </p:cNvPicPr>
          <p:nvPr/>
        </p:nvPicPr>
        <p:blipFill>
          <a:blip r:embed="rId7"/>
          <a:stretch>
            <a:fillRect/>
          </a:stretch>
        </p:blipFill>
        <p:spPr>
          <a:xfrm>
            <a:off x="5867400" y="7772400"/>
            <a:ext cx="3276600" cy="4368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762000"/>
            <a:ext cx="9052560" cy="11252584"/>
          </a:xfrm>
        </p:spPr>
        <p:txBody>
          <a:bodyPr>
            <a:normAutofit/>
          </a:bodyPr>
          <a:lstStyle/>
          <a:p>
            <a:pPr>
              <a:buNone/>
            </a:pPr>
            <a:r>
              <a:rPr lang="en-US" sz="2800" dirty="0" smtClean="0">
                <a:solidFill>
                  <a:schemeClr val="accent2"/>
                </a:solidFill>
                <a:latin typeface="Arial Black" pitchFamily="34" charset="0"/>
              </a:rPr>
              <a:t>ROSP 8</a:t>
            </a:r>
            <a:r>
              <a:rPr lang="en-US" sz="2800" baseline="30000" dirty="0" smtClean="0">
                <a:solidFill>
                  <a:schemeClr val="accent2"/>
                </a:solidFill>
                <a:latin typeface="Arial Black" pitchFamily="34" charset="0"/>
              </a:rPr>
              <a:t>th</a:t>
            </a:r>
            <a:r>
              <a:rPr lang="en-US" sz="2800" dirty="0" smtClean="0">
                <a:solidFill>
                  <a:schemeClr val="accent2"/>
                </a:solidFill>
                <a:latin typeface="Arial Black" pitchFamily="34" charset="0"/>
              </a:rPr>
              <a:t> Ramadan Distribution Ceremoney</a:t>
            </a:r>
          </a:p>
          <a:p>
            <a:pPr>
              <a:buNone/>
            </a:pPr>
            <a:endParaRPr lang="en-US" sz="2800" dirty="0" smtClean="0">
              <a:solidFill>
                <a:schemeClr val="accent2"/>
              </a:solidFill>
              <a:latin typeface="Arial Black" pitchFamily="34" charset="0"/>
            </a:endParaRPr>
          </a:p>
          <a:p>
            <a:pPr>
              <a:buNone/>
            </a:pPr>
            <a:r>
              <a:rPr lang="en-GB" sz="1600" dirty="0" smtClean="0"/>
              <a:t>      Ramadan Food Pack, Wheelchairs &amp; Eid Gift distribution in District Lahore ..ROSP Welfare foundation are working to provide support to those in need, particularly during the holy month of RamadanHundreds of PWDs, Orphan &amp; Widows Families receive food during the holy month every month. We are rooted in financial transparency and strict standards of efficiency. By providing food packages, Wheelchairs &amp; Eid Gift to those affected by any kind of Disability  is not only helping to meet immediate nutritional needs but also ensuring that individuals and families have the resources they need to observe their fasts during this important time. This kind of humanitarian assistance can make a significant difference in the lives of those who are struggling.</a:t>
            </a:r>
            <a:endParaRPr lang="en-US" sz="1600" dirty="0" smtClean="0"/>
          </a:p>
          <a:p>
            <a:endParaRPr lang="en-US" dirty="0"/>
          </a:p>
        </p:txBody>
      </p:sp>
      <p:sp>
        <p:nvSpPr>
          <p:cNvPr id="4" name="Slide Number Placeholder 3"/>
          <p:cNvSpPr>
            <a:spLocks noGrp="1"/>
          </p:cNvSpPr>
          <p:nvPr>
            <p:ph type="sldNum" sz="quarter" idx="12"/>
          </p:nvPr>
        </p:nvSpPr>
        <p:spPr/>
        <p:txBody>
          <a:bodyPr/>
          <a:lstStyle/>
          <a:p>
            <a:fld id="{FC7CF1E9-B37D-4524-9E95-27C8D2CB2DC6}" type="slidenum">
              <a:rPr lang="en-US" smtClean="0"/>
              <a:pPr/>
              <a:t>13</a:t>
            </a:fld>
            <a:endParaRPr lang="en-US"/>
          </a:p>
        </p:txBody>
      </p:sp>
      <p:pic>
        <p:nvPicPr>
          <p:cNvPr id="5" name="Picture 4" descr="WhatsApp Image 2023-12-24 at 04.41.35.jpeg"/>
          <p:cNvPicPr>
            <a:picLocks noChangeAspect="1"/>
          </p:cNvPicPr>
          <p:nvPr/>
        </p:nvPicPr>
        <p:blipFill>
          <a:blip r:embed="rId2" cstate="print"/>
          <a:stretch>
            <a:fillRect/>
          </a:stretch>
        </p:blipFill>
        <p:spPr>
          <a:xfrm>
            <a:off x="463882" y="4419600"/>
            <a:ext cx="1974518" cy="2632691"/>
          </a:xfrm>
          <a:prstGeom prst="rect">
            <a:avLst/>
          </a:prstGeom>
        </p:spPr>
      </p:pic>
      <p:pic>
        <p:nvPicPr>
          <p:cNvPr id="6" name="Picture 5" descr="WhatsApp Image 2023-12-24 at 04.41.36.jpeg"/>
          <p:cNvPicPr>
            <a:picLocks noChangeAspect="1"/>
          </p:cNvPicPr>
          <p:nvPr/>
        </p:nvPicPr>
        <p:blipFill>
          <a:blip r:embed="rId3"/>
          <a:stretch>
            <a:fillRect/>
          </a:stretch>
        </p:blipFill>
        <p:spPr>
          <a:xfrm>
            <a:off x="2618042" y="4419600"/>
            <a:ext cx="3554158" cy="2667000"/>
          </a:xfrm>
          <a:prstGeom prst="rect">
            <a:avLst/>
          </a:prstGeom>
        </p:spPr>
      </p:pic>
      <p:pic>
        <p:nvPicPr>
          <p:cNvPr id="10" name="Picture 9" descr="WhatsApp Image 2023-12-24 at 04.41.37.jpeg"/>
          <p:cNvPicPr>
            <a:picLocks noChangeAspect="1"/>
          </p:cNvPicPr>
          <p:nvPr/>
        </p:nvPicPr>
        <p:blipFill>
          <a:blip r:embed="rId4" cstate="print"/>
          <a:stretch>
            <a:fillRect/>
          </a:stretch>
        </p:blipFill>
        <p:spPr>
          <a:xfrm>
            <a:off x="6300990" y="4495800"/>
            <a:ext cx="3452610" cy="2590800"/>
          </a:xfrm>
          <a:prstGeom prst="rect">
            <a:avLst/>
          </a:prstGeom>
        </p:spPr>
      </p:pic>
      <p:pic>
        <p:nvPicPr>
          <p:cNvPr id="7" name="Picture 6" descr="WhatsApp Image 2024-01-09 at 04.53.44_5bd1817b.jpg"/>
          <p:cNvPicPr>
            <a:picLocks noChangeAspect="1"/>
          </p:cNvPicPr>
          <p:nvPr/>
        </p:nvPicPr>
        <p:blipFill>
          <a:blip r:embed="rId5" cstate="print"/>
          <a:stretch>
            <a:fillRect/>
          </a:stretch>
        </p:blipFill>
        <p:spPr>
          <a:xfrm>
            <a:off x="457200" y="7391401"/>
            <a:ext cx="2843326" cy="2133600"/>
          </a:xfrm>
          <a:prstGeom prst="rect">
            <a:avLst/>
          </a:prstGeom>
        </p:spPr>
      </p:pic>
      <p:pic>
        <p:nvPicPr>
          <p:cNvPr id="8" name="Picture 7" descr="WhatsApp Image 2024-01-09 at 04.53.44_43c66f4e.jpg"/>
          <p:cNvPicPr>
            <a:picLocks noChangeAspect="1"/>
          </p:cNvPicPr>
          <p:nvPr/>
        </p:nvPicPr>
        <p:blipFill>
          <a:blip r:embed="rId6" cstate="print"/>
          <a:stretch>
            <a:fillRect/>
          </a:stretch>
        </p:blipFill>
        <p:spPr>
          <a:xfrm>
            <a:off x="3581401" y="7391400"/>
            <a:ext cx="2843325" cy="2133600"/>
          </a:xfrm>
          <a:prstGeom prst="rect">
            <a:avLst/>
          </a:prstGeom>
        </p:spPr>
      </p:pic>
      <p:pic>
        <p:nvPicPr>
          <p:cNvPr id="9" name="Picture 8" descr="WhatsApp Image 2024-01-09 at 04.53.45_7aed6397.jpg"/>
          <p:cNvPicPr>
            <a:picLocks noChangeAspect="1"/>
          </p:cNvPicPr>
          <p:nvPr/>
        </p:nvPicPr>
        <p:blipFill>
          <a:blip r:embed="rId7" cstate="print"/>
          <a:stretch>
            <a:fillRect/>
          </a:stretch>
        </p:blipFill>
        <p:spPr>
          <a:xfrm>
            <a:off x="6781800" y="7391400"/>
            <a:ext cx="2795158" cy="2097455"/>
          </a:xfrm>
          <a:prstGeom prst="rect">
            <a:avLst/>
          </a:prstGeom>
        </p:spPr>
      </p:pic>
      <p:pic>
        <p:nvPicPr>
          <p:cNvPr id="11" name="Picture 10" descr="WhatsApp Image 2024-01-09 at 04.53.45_7e50a02f.jpg"/>
          <p:cNvPicPr>
            <a:picLocks noChangeAspect="1"/>
          </p:cNvPicPr>
          <p:nvPr/>
        </p:nvPicPr>
        <p:blipFill>
          <a:blip r:embed="rId8" cstate="print"/>
          <a:srcRect t="8824" b="20588"/>
          <a:stretch>
            <a:fillRect/>
          </a:stretch>
        </p:blipFill>
        <p:spPr>
          <a:xfrm>
            <a:off x="5334000" y="9677400"/>
            <a:ext cx="2590800" cy="2438400"/>
          </a:xfrm>
          <a:prstGeom prst="rect">
            <a:avLst/>
          </a:prstGeom>
        </p:spPr>
      </p:pic>
      <p:pic>
        <p:nvPicPr>
          <p:cNvPr id="12" name="Picture 11" descr="WhatsApp Image 2024-01-09 at 04.53.46_9b59ec10.jpg"/>
          <p:cNvPicPr>
            <a:picLocks noChangeAspect="1"/>
          </p:cNvPicPr>
          <p:nvPr/>
        </p:nvPicPr>
        <p:blipFill>
          <a:blip r:embed="rId9" cstate="print"/>
          <a:stretch>
            <a:fillRect/>
          </a:stretch>
        </p:blipFill>
        <p:spPr>
          <a:xfrm>
            <a:off x="1828800" y="9753600"/>
            <a:ext cx="3073821" cy="230656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920" y="381000"/>
            <a:ext cx="9052560" cy="11633584"/>
          </a:xfrm>
        </p:spPr>
        <p:txBody>
          <a:bodyPr>
            <a:normAutofit/>
          </a:bodyPr>
          <a:lstStyle/>
          <a:p>
            <a:pPr lvl="0" algn="ctr">
              <a:buNone/>
            </a:pPr>
            <a:r>
              <a:rPr lang="en-GB" sz="3300" b="1" dirty="0" smtClean="0">
                <a:solidFill>
                  <a:srgbClr val="FF0000"/>
                </a:solidFill>
                <a:effectLst>
                  <a:outerShdw blurRad="38100" dist="38100" dir="2700000" algn="tl">
                    <a:srgbClr val="000000">
                      <a:alpha val="43137"/>
                    </a:srgbClr>
                  </a:outerShdw>
                </a:effectLst>
                <a:latin typeface="Arial Black" pitchFamily="34" charset="0"/>
              </a:rPr>
              <a:t>PERSONAL ATTENDANT SERVICES</a:t>
            </a:r>
            <a:endParaRPr lang="en-US" sz="3300" dirty="0" smtClean="0">
              <a:solidFill>
                <a:srgbClr val="FF0000"/>
              </a:solidFill>
              <a:effectLst>
                <a:outerShdw blurRad="38100" dist="38100" dir="2700000" algn="tl">
                  <a:srgbClr val="000000">
                    <a:alpha val="43137"/>
                  </a:srgbClr>
                </a:outerShdw>
              </a:effectLst>
              <a:latin typeface="Arial Black" pitchFamily="34" charset="0"/>
            </a:endParaRPr>
          </a:p>
          <a:p>
            <a:pPr>
              <a:buNone/>
            </a:pPr>
            <a:endParaRPr lang="en-US" dirty="0" smtClean="0"/>
          </a:p>
          <a:p>
            <a:pPr>
              <a:buNone/>
            </a:pPr>
            <a:r>
              <a:rPr lang="en-GB" sz="1600" dirty="0" smtClean="0"/>
              <a:t>      ROSP is also providing attendant service to severely disabled people at their homes. Attendant helps them with their daily works like eating, toileting, shifting, and cloth changing on a daily basis. </a:t>
            </a:r>
            <a:endParaRPr lang="en-US" sz="1600" dirty="0" smtClean="0"/>
          </a:p>
          <a:p>
            <a:pPr>
              <a:buNone/>
            </a:pPr>
            <a:r>
              <a:rPr lang="en-GB" sz="1600" dirty="0" smtClean="0"/>
              <a:t>      In three years, ROSP has provided these services to 20 families. The demand for this service is increasing day by day as parents are not able to manage their disabled children. Many volunteers are getting registered for outdoor services like going to hospital, shopping and family functions. ROSP is providing training services on attendant services for persons with disability in different university and colleges.</a:t>
            </a:r>
          </a:p>
          <a:p>
            <a:endParaRPr lang="en-US" sz="1600" dirty="0" smtClean="0"/>
          </a:p>
          <a:p>
            <a:pPr>
              <a:buNone/>
            </a:pPr>
            <a:endParaRPr lang="en-US" dirty="0" smtClean="0"/>
          </a:p>
          <a:p>
            <a:endParaRPr lang="en-US" dirty="0"/>
          </a:p>
        </p:txBody>
      </p:sp>
      <p:sp>
        <p:nvSpPr>
          <p:cNvPr id="3" name="Slide Number Placeholder 2"/>
          <p:cNvSpPr>
            <a:spLocks noGrp="1"/>
          </p:cNvSpPr>
          <p:nvPr>
            <p:ph type="sldNum" sz="quarter" idx="12"/>
          </p:nvPr>
        </p:nvSpPr>
        <p:spPr/>
        <p:txBody>
          <a:bodyPr/>
          <a:lstStyle/>
          <a:p>
            <a:fld id="{FC7CF1E9-B37D-4524-9E95-27C8D2CB2DC6}" type="slidenum">
              <a:rPr lang="en-US" smtClean="0"/>
              <a:pPr/>
              <a:t>14</a:t>
            </a:fld>
            <a:endParaRPr lang="en-US"/>
          </a:p>
        </p:txBody>
      </p:sp>
      <p:pic>
        <p:nvPicPr>
          <p:cNvPr id="11" name="Picture 10" descr="WhatsApp Image 2023-12-25 at 07.32.33_17596408.jpg"/>
          <p:cNvPicPr>
            <a:picLocks noChangeAspect="1"/>
          </p:cNvPicPr>
          <p:nvPr/>
        </p:nvPicPr>
        <p:blipFill>
          <a:blip r:embed="rId2"/>
          <a:stretch>
            <a:fillRect/>
          </a:stretch>
        </p:blipFill>
        <p:spPr>
          <a:xfrm>
            <a:off x="1143002" y="4419600"/>
            <a:ext cx="3452609" cy="2590800"/>
          </a:xfrm>
          <a:prstGeom prst="rect">
            <a:avLst/>
          </a:prstGeom>
        </p:spPr>
      </p:pic>
      <p:pic>
        <p:nvPicPr>
          <p:cNvPr id="12" name="Picture 11" descr="WhatsApp Image 2023-12-25 at 07.32.33_9047eb88.jpg"/>
          <p:cNvPicPr>
            <a:picLocks noChangeAspect="1"/>
          </p:cNvPicPr>
          <p:nvPr/>
        </p:nvPicPr>
        <p:blipFill>
          <a:blip r:embed="rId3"/>
          <a:stretch>
            <a:fillRect/>
          </a:stretch>
        </p:blipFill>
        <p:spPr>
          <a:xfrm>
            <a:off x="5334002" y="4495800"/>
            <a:ext cx="3711388" cy="3505200"/>
          </a:xfrm>
          <a:prstGeom prst="rect">
            <a:avLst/>
          </a:prstGeom>
        </p:spPr>
      </p:pic>
      <p:pic>
        <p:nvPicPr>
          <p:cNvPr id="14" name="Picture 13" descr="WhatsApp Image 2023-12-25 at 07.32.32_5d0a5842.jpg"/>
          <p:cNvPicPr>
            <a:picLocks noChangeAspect="1"/>
          </p:cNvPicPr>
          <p:nvPr/>
        </p:nvPicPr>
        <p:blipFill>
          <a:blip r:embed="rId4"/>
          <a:stretch>
            <a:fillRect/>
          </a:stretch>
        </p:blipFill>
        <p:spPr>
          <a:xfrm>
            <a:off x="1066800" y="7315200"/>
            <a:ext cx="3505200" cy="4673600"/>
          </a:xfrm>
          <a:prstGeom prst="rect">
            <a:avLst/>
          </a:prstGeom>
        </p:spPr>
      </p:pic>
      <p:pic>
        <p:nvPicPr>
          <p:cNvPr id="15" name="Picture 14" descr="WhatsApp Image 2023-12-25 at 07.32.34_e9f94147.jpg"/>
          <p:cNvPicPr>
            <a:picLocks noChangeAspect="1"/>
          </p:cNvPicPr>
          <p:nvPr/>
        </p:nvPicPr>
        <p:blipFill>
          <a:blip r:embed="rId5"/>
          <a:stretch>
            <a:fillRect/>
          </a:stretch>
        </p:blipFill>
        <p:spPr>
          <a:xfrm>
            <a:off x="5486402" y="8382000"/>
            <a:ext cx="3505200" cy="43688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457200"/>
            <a:ext cx="9052560" cy="11557384"/>
          </a:xfrm>
        </p:spPr>
        <p:txBody>
          <a:bodyPr>
            <a:normAutofit/>
          </a:bodyPr>
          <a:lstStyle/>
          <a:p>
            <a:pPr lvl="0" algn="ctr">
              <a:buNone/>
            </a:pPr>
            <a:r>
              <a:rPr lang="en-GB" sz="3300" b="1" dirty="0" smtClean="0">
                <a:solidFill>
                  <a:schemeClr val="bg2">
                    <a:lumMod val="50000"/>
                  </a:schemeClr>
                </a:solidFill>
              </a:rPr>
              <a:t> </a:t>
            </a:r>
            <a:r>
              <a:rPr lang="en-US" sz="3200" dirty="0" smtClean="0">
                <a:solidFill>
                  <a:schemeClr val="accent2"/>
                </a:solidFill>
                <a:latin typeface="Arial Black" pitchFamily="34" charset="0"/>
              </a:rPr>
              <a:t>ROSP Welfare Foundation Organised</a:t>
            </a:r>
            <a:endParaRPr lang="en-US" sz="3300" dirty="0" smtClean="0">
              <a:solidFill>
                <a:schemeClr val="accent2"/>
              </a:solidFill>
              <a:latin typeface="Arial Black" pitchFamily="34" charset="0"/>
            </a:endParaRPr>
          </a:p>
          <a:p>
            <a:endParaRPr lang="en-US" sz="2100" dirty="0" smtClean="0"/>
          </a:p>
          <a:p>
            <a:pPr>
              <a:buNone/>
            </a:pPr>
            <a:endParaRPr lang="en-US" dirty="0" smtClean="0"/>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FC7CF1E9-B37D-4524-9E95-27C8D2CB2DC6}" type="slidenum">
              <a:rPr lang="en-US" smtClean="0"/>
              <a:pPr/>
              <a:t>15</a:t>
            </a:fld>
            <a:endParaRPr lang="en-US"/>
          </a:p>
        </p:txBody>
      </p:sp>
      <p:sp>
        <p:nvSpPr>
          <p:cNvPr id="12" name="Rectangle 11"/>
          <p:cNvSpPr/>
          <p:nvPr/>
        </p:nvSpPr>
        <p:spPr>
          <a:xfrm>
            <a:off x="1143000" y="1219200"/>
            <a:ext cx="7924800" cy="769441"/>
          </a:xfrm>
          <a:prstGeom prst="rect">
            <a:avLst/>
          </a:prstGeom>
        </p:spPr>
        <p:txBody>
          <a:bodyPr wrap="square">
            <a:spAutoFit/>
          </a:bodyPr>
          <a:lstStyle/>
          <a:p>
            <a:pPr algn="ctr"/>
            <a:r>
              <a:rPr lang="en-US" dirty="0" smtClean="0">
                <a:latin typeface="Agency FB" pitchFamily="34" charset="0"/>
              </a:rPr>
              <a:t>Mehndi stall was set up for the people of the Area &amp; PWDs. </a:t>
            </a:r>
          </a:p>
          <a:p>
            <a:pPr algn="ctr"/>
            <a:r>
              <a:rPr lang="en-US" dirty="0" smtClean="0">
                <a:latin typeface="Agency FB" pitchFamily="34" charset="0"/>
              </a:rPr>
              <a:t>Eid Mubarak to all Muslims</a:t>
            </a:r>
            <a:endParaRPr lang="en-US" dirty="0">
              <a:latin typeface="Agency FB" pitchFamily="34" charset="0"/>
            </a:endParaRPr>
          </a:p>
        </p:txBody>
      </p:sp>
      <p:pic>
        <p:nvPicPr>
          <p:cNvPr id="13" name="Picture 12" descr="IMG-20240109-WA0059.jpg"/>
          <p:cNvPicPr>
            <a:picLocks noChangeAspect="1"/>
          </p:cNvPicPr>
          <p:nvPr/>
        </p:nvPicPr>
        <p:blipFill>
          <a:blip r:embed="rId2"/>
          <a:stretch>
            <a:fillRect/>
          </a:stretch>
        </p:blipFill>
        <p:spPr>
          <a:xfrm>
            <a:off x="609600" y="2514600"/>
            <a:ext cx="1771650" cy="2362200"/>
          </a:xfrm>
          <a:prstGeom prst="rect">
            <a:avLst/>
          </a:prstGeom>
        </p:spPr>
      </p:pic>
      <p:pic>
        <p:nvPicPr>
          <p:cNvPr id="14" name="Picture 13" descr="IMG-20240109-WA0060.jpg"/>
          <p:cNvPicPr>
            <a:picLocks noChangeAspect="1"/>
          </p:cNvPicPr>
          <p:nvPr/>
        </p:nvPicPr>
        <p:blipFill>
          <a:blip r:embed="rId3" cstate="print"/>
          <a:stretch>
            <a:fillRect/>
          </a:stretch>
        </p:blipFill>
        <p:spPr>
          <a:xfrm>
            <a:off x="2743200" y="2514600"/>
            <a:ext cx="1771650" cy="2362200"/>
          </a:xfrm>
          <a:prstGeom prst="rect">
            <a:avLst/>
          </a:prstGeom>
        </p:spPr>
      </p:pic>
      <p:pic>
        <p:nvPicPr>
          <p:cNvPr id="15" name="Picture 14" descr="IMG-20240109-WA0061.jpg"/>
          <p:cNvPicPr>
            <a:picLocks noChangeAspect="1"/>
          </p:cNvPicPr>
          <p:nvPr/>
        </p:nvPicPr>
        <p:blipFill>
          <a:blip r:embed="rId4" cstate="print"/>
          <a:stretch>
            <a:fillRect/>
          </a:stretch>
        </p:blipFill>
        <p:spPr>
          <a:xfrm>
            <a:off x="4876800" y="2514600"/>
            <a:ext cx="1771650" cy="2362200"/>
          </a:xfrm>
          <a:prstGeom prst="rect">
            <a:avLst/>
          </a:prstGeom>
        </p:spPr>
      </p:pic>
      <p:pic>
        <p:nvPicPr>
          <p:cNvPr id="16" name="Picture 15" descr="IMG-20240109-WA0062.jpg"/>
          <p:cNvPicPr>
            <a:picLocks noChangeAspect="1"/>
          </p:cNvPicPr>
          <p:nvPr/>
        </p:nvPicPr>
        <p:blipFill>
          <a:blip r:embed="rId5"/>
          <a:stretch>
            <a:fillRect/>
          </a:stretch>
        </p:blipFill>
        <p:spPr>
          <a:xfrm>
            <a:off x="7010400" y="2590800"/>
            <a:ext cx="2438400" cy="2209800"/>
          </a:xfrm>
          <a:prstGeom prst="rect">
            <a:avLst/>
          </a:prstGeom>
        </p:spPr>
      </p:pic>
      <p:pic>
        <p:nvPicPr>
          <p:cNvPr id="17" name="Picture 16" descr="IMG-20240109-WA0063.jpg"/>
          <p:cNvPicPr>
            <a:picLocks noChangeAspect="1"/>
          </p:cNvPicPr>
          <p:nvPr/>
        </p:nvPicPr>
        <p:blipFill>
          <a:blip r:embed="rId6"/>
          <a:stretch>
            <a:fillRect/>
          </a:stretch>
        </p:blipFill>
        <p:spPr>
          <a:xfrm>
            <a:off x="609600" y="5029200"/>
            <a:ext cx="2743200" cy="2057400"/>
          </a:xfrm>
          <a:prstGeom prst="rect">
            <a:avLst/>
          </a:prstGeom>
        </p:spPr>
      </p:pic>
      <p:pic>
        <p:nvPicPr>
          <p:cNvPr id="18" name="Picture 17" descr="IMG-20240109-WA0064.jpg"/>
          <p:cNvPicPr>
            <a:picLocks noChangeAspect="1"/>
          </p:cNvPicPr>
          <p:nvPr/>
        </p:nvPicPr>
        <p:blipFill>
          <a:blip r:embed="rId7"/>
          <a:stretch>
            <a:fillRect/>
          </a:stretch>
        </p:blipFill>
        <p:spPr>
          <a:xfrm>
            <a:off x="3733800" y="5093089"/>
            <a:ext cx="2576512" cy="4736711"/>
          </a:xfrm>
          <a:prstGeom prst="rect">
            <a:avLst/>
          </a:prstGeom>
        </p:spPr>
      </p:pic>
      <p:pic>
        <p:nvPicPr>
          <p:cNvPr id="19" name="Picture 18" descr="IMG-20240109-WA0065.jpg"/>
          <p:cNvPicPr>
            <a:picLocks noChangeAspect="1"/>
          </p:cNvPicPr>
          <p:nvPr/>
        </p:nvPicPr>
        <p:blipFill>
          <a:blip r:embed="rId8" cstate="print"/>
          <a:stretch>
            <a:fillRect/>
          </a:stretch>
        </p:blipFill>
        <p:spPr>
          <a:xfrm>
            <a:off x="609600" y="7315200"/>
            <a:ext cx="2743200" cy="2514600"/>
          </a:xfrm>
          <a:prstGeom prst="rect">
            <a:avLst/>
          </a:prstGeom>
        </p:spPr>
      </p:pic>
      <p:pic>
        <p:nvPicPr>
          <p:cNvPr id="20" name="Picture 19" descr="IMG-20240109-WA0066.jpg"/>
          <p:cNvPicPr>
            <a:picLocks noChangeAspect="1"/>
          </p:cNvPicPr>
          <p:nvPr/>
        </p:nvPicPr>
        <p:blipFill>
          <a:blip r:embed="rId9"/>
          <a:stretch>
            <a:fillRect/>
          </a:stretch>
        </p:blipFill>
        <p:spPr>
          <a:xfrm>
            <a:off x="6705600" y="5105400"/>
            <a:ext cx="2438400" cy="47244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920" y="1295400"/>
            <a:ext cx="9052560" cy="10719184"/>
          </a:xfrm>
        </p:spPr>
        <p:txBody>
          <a:bodyPr>
            <a:normAutofit/>
          </a:bodyPr>
          <a:lstStyle/>
          <a:p>
            <a:pPr>
              <a:buNone/>
            </a:pPr>
            <a:r>
              <a:rPr lang="en-US" sz="1600" dirty="0" smtClean="0"/>
              <a:t>      </a:t>
            </a:r>
            <a:r>
              <a:rPr lang="en-US" sz="1600" dirty="0" smtClean="0">
                <a:latin typeface="Agency FB" pitchFamily="34" charset="0"/>
              </a:rPr>
              <a:t>Our team &amp; Staff participated first  group Meeting with CPDI Pakistan, Youth Development Foundation &amp; Sudhaar At Avari Xpress Hotel..</a:t>
            </a:r>
          </a:p>
          <a:p>
            <a:pPr>
              <a:buNone/>
            </a:pPr>
            <a:r>
              <a:rPr lang="en-US" sz="1600" dirty="0" smtClean="0">
                <a:latin typeface="Agency FB" pitchFamily="34" charset="0"/>
              </a:rPr>
              <a:t>         </a:t>
            </a:r>
            <a:r>
              <a:rPr lang="en-US" sz="1600" dirty="0" smtClean="0">
                <a:latin typeface="Arial Black" pitchFamily="34" charset="0"/>
              </a:rPr>
              <a:t>Topics :-</a:t>
            </a:r>
          </a:p>
          <a:p>
            <a:pPr>
              <a:buNone/>
            </a:pPr>
            <a:r>
              <a:rPr lang="en-US" sz="1600" dirty="0" smtClean="0">
                <a:latin typeface="Agency FB" pitchFamily="34" charset="0"/>
              </a:rPr>
              <a:t>          Citizens for Good Governance: Strengthening Citizen's engagement for inclusive and Accountable Local Governance Youth Council Session on Identifying issues and Engagement with the Local Governance.</a:t>
            </a: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pPr>
              <a:buNone/>
            </a:pPr>
            <a:endParaRPr lang="en-US" b="1" dirty="0" smtClean="0"/>
          </a:p>
          <a:p>
            <a:pPr>
              <a:buNone/>
            </a:pPr>
            <a:endParaRPr lang="en-US" b="1" dirty="0"/>
          </a:p>
        </p:txBody>
      </p:sp>
      <p:sp>
        <p:nvSpPr>
          <p:cNvPr id="3" name="Slide Number Placeholder 2"/>
          <p:cNvSpPr>
            <a:spLocks noGrp="1"/>
          </p:cNvSpPr>
          <p:nvPr>
            <p:ph type="sldNum" sz="quarter" idx="12"/>
          </p:nvPr>
        </p:nvSpPr>
        <p:spPr/>
        <p:txBody>
          <a:bodyPr/>
          <a:lstStyle/>
          <a:p>
            <a:fld id="{FC7CF1E9-B37D-4524-9E95-27C8D2CB2DC6}" type="slidenum">
              <a:rPr lang="en-US" smtClean="0"/>
              <a:pPr/>
              <a:t>16</a:t>
            </a:fld>
            <a:endParaRPr lang="en-US"/>
          </a:p>
        </p:txBody>
      </p:sp>
      <p:sp>
        <p:nvSpPr>
          <p:cNvPr id="4" name="Title 3"/>
          <p:cNvSpPr>
            <a:spLocks noGrp="1"/>
          </p:cNvSpPr>
          <p:nvPr>
            <p:ph type="title"/>
          </p:nvPr>
        </p:nvSpPr>
        <p:spPr>
          <a:xfrm>
            <a:off x="502920" y="549276"/>
            <a:ext cx="9052560" cy="593724"/>
          </a:xfrm>
          <a:ln>
            <a:noFill/>
          </a:ln>
        </p:spPr>
        <p:txBody>
          <a:bodyPr>
            <a:normAutofit fontScale="90000"/>
          </a:bodyPr>
          <a:lstStyle/>
          <a:p>
            <a:pPr algn="ctr"/>
            <a:r>
              <a:rPr lang="en-US" sz="4000" dirty="0" smtClean="0">
                <a:solidFill>
                  <a:schemeClr val="accent2"/>
                </a:solidFill>
                <a:latin typeface="Arial Black" pitchFamily="34" charset="0"/>
              </a:rPr>
              <a:t>AWARENESS SESSION</a:t>
            </a:r>
            <a:endParaRPr lang="en-US" sz="4000" dirty="0">
              <a:solidFill>
                <a:schemeClr val="accent2"/>
              </a:solidFill>
              <a:latin typeface="Arial Black" pitchFamily="34" charset="0"/>
            </a:endParaRPr>
          </a:p>
        </p:txBody>
      </p:sp>
      <p:pic>
        <p:nvPicPr>
          <p:cNvPr id="12" name="Picture 11" descr="IMG-20231225-WA0078.jpg"/>
          <p:cNvPicPr>
            <a:picLocks noChangeAspect="1"/>
          </p:cNvPicPr>
          <p:nvPr/>
        </p:nvPicPr>
        <p:blipFill>
          <a:blip r:embed="rId2"/>
          <a:stretch>
            <a:fillRect/>
          </a:stretch>
        </p:blipFill>
        <p:spPr>
          <a:xfrm>
            <a:off x="1144000" y="4267200"/>
            <a:ext cx="3858799" cy="2895600"/>
          </a:xfrm>
          <a:prstGeom prst="rect">
            <a:avLst/>
          </a:prstGeom>
        </p:spPr>
      </p:pic>
      <p:pic>
        <p:nvPicPr>
          <p:cNvPr id="13" name="Picture 12" descr="IMG-20231225-WA0077.jpg"/>
          <p:cNvPicPr>
            <a:picLocks noChangeAspect="1"/>
          </p:cNvPicPr>
          <p:nvPr/>
        </p:nvPicPr>
        <p:blipFill>
          <a:blip r:embed="rId3"/>
          <a:stretch>
            <a:fillRect/>
          </a:stretch>
        </p:blipFill>
        <p:spPr>
          <a:xfrm>
            <a:off x="5411228" y="4267200"/>
            <a:ext cx="3960346" cy="2971800"/>
          </a:xfrm>
          <a:prstGeom prst="rect">
            <a:avLst/>
          </a:prstGeom>
        </p:spPr>
      </p:pic>
      <p:pic>
        <p:nvPicPr>
          <p:cNvPr id="14" name="Picture 13" descr="IMG-20231225-WA0076.jpg"/>
          <p:cNvPicPr>
            <a:picLocks noChangeAspect="1"/>
          </p:cNvPicPr>
          <p:nvPr/>
        </p:nvPicPr>
        <p:blipFill>
          <a:blip r:embed="rId4"/>
          <a:stretch>
            <a:fillRect/>
          </a:stretch>
        </p:blipFill>
        <p:spPr>
          <a:xfrm>
            <a:off x="1143000" y="8095509"/>
            <a:ext cx="3810000" cy="2858981"/>
          </a:xfrm>
          <a:prstGeom prst="rect">
            <a:avLst/>
          </a:prstGeom>
        </p:spPr>
      </p:pic>
      <p:pic>
        <p:nvPicPr>
          <p:cNvPr id="15" name="Picture 14" descr="IMG-20231225-WA0075.jpg"/>
          <p:cNvPicPr>
            <a:picLocks noChangeAspect="1"/>
          </p:cNvPicPr>
          <p:nvPr/>
        </p:nvPicPr>
        <p:blipFill>
          <a:blip r:embed="rId5"/>
          <a:stretch>
            <a:fillRect/>
          </a:stretch>
        </p:blipFill>
        <p:spPr>
          <a:xfrm>
            <a:off x="5410201" y="8097272"/>
            <a:ext cx="3962400" cy="297334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2"/>
            <a:ext cx="9052560" cy="2362198"/>
          </a:xfrm>
        </p:spPr>
        <p:txBody>
          <a:bodyPr>
            <a:normAutofit fontScale="77500" lnSpcReduction="20000"/>
          </a:bodyPr>
          <a:lstStyle/>
          <a:p>
            <a:pPr algn="ctr">
              <a:buNone/>
            </a:pPr>
            <a:r>
              <a:rPr lang="en-US" sz="1600" dirty="0" smtClean="0"/>
              <a:t>   </a:t>
            </a:r>
          </a:p>
          <a:p>
            <a:pPr algn="ctr">
              <a:buNone/>
            </a:pPr>
            <a:r>
              <a:rPr lang="en-US" sz="1600" dirty="0" smtClean="0"/>
              <a:t>  </a:t>
            </a:r>
            <a:r>
              <a:rPr lang="en-US" sz="6700" dirty="0" smtClean="0">
                <a:solidFill>
                  <a:schemeClr val="accent2"/>
                </a:solidFill>
                <a:latin typeface="Arial Black" pitchFamily="34" charset="0"/>
              </a:rPr>
              <a:t>AWARENESS SESSION </a:t>
            </a:r>
          </a:p>
          <a:p>
            <a:pPr algn="ctr">
              <a:buNone/>
            </a:pPr>
            <a:endParaRPr lang="en-US" sz="1600" dirty="0" smtClean="0">
              <a:solidFill>
                <a:schemeClr val="accent2"/>
              </a:solidFill>
              <a:latin typeface="Arial Black" pitchFamily="34" charset="0"/>
            </a:endParaRPr>
          </a:p>
          <a:p>
            <a:pPr>
              <a:buNone/>
            </a:pPr>
            <a:r>
              <a:rPr lang="en-US" sz="2600" dirty="0" smtClean="0"/>
              <a:t>     </a:t>
            </a:r>
            <a:r>
              <a:rPr lang="en-US" sz="2300" dirty="0" smtClean="0">
                <a:latin typeface="Agency FB" pitchFamily="34" charset="0"/>
              </a:rPr>
              <a:t>Our Team participated at flatties Hotel To address legislative gaps, implementation gaps, and the behavioural change needs to eradicate Child Marriage in Punjab, the Peace &amp; Justice Network (PJN) under the Aawaz II Program is organizing Punjab provincial consultation by inviting all the relevant stakeholders to develop a sustainable strategy.</a:t>
            </a:r>
          </a:p>
          <a:p>
            <a:pPr>
              <a:buNone/>
            </a:pPr>
            <a:endParaRPr lang="en-US" sz="23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17</a:t>
            </a:fld>
            <a:endParaRPr lang="en-US"/>
          </a:p>
        </p:txBody>
      </p:sp>
      <p:pic>
        <p:nvPicPr>
          <p:cNvPr id="14" name="Picture 13" descr="IMG-20231225-WA0053.jpg"/>
          <p:cNvPicPr>
            <a:picLocks noChangeAspect="1"/>
          </p:cNvPicPr>
          <p:nvPr/>
        </p:nvPicPr>
        <p:blipFill>
          <a:blip r:embed="rId2"/>
          <a:stretch>
            <a:fillRect/>
          </a:stretch>
        </p:blipFill>
        <p:spPr>
          <a:xfrm>
            <a:off x="863600" y="3657600"/>
            <a:ext cx="4165600" cy="3124200"/>
          </a:xfrm>
          <a:prstGeom prst="rect">
            <a:avLst/>
          </a:prstGeom>
        </p:spPr>
      </p:pic>
      <p:pic>
        <p:nvPicPr>
          <p:cNvPr id="19" name="Picture 18" descr="IMG-20231225-WA0084.jpg"/>
          <p:cNvPicPr>
            <a:picLocks noChangeAspect="1"/>
          </p:cNvPicPr>
          <p:nvPr/>
        </p:nvPicPr>
        <p:blipFill>
          <a:blip r:embed="rId3"/>
          <a:stretch>
            <a:fillRect/>
          </a:stretch>
        </p:blipFill>
        <p:spPr>
          <a:xfrm>
            <a:off x="5334000" y="6934200"/>
            <a:ext cx="4114799" cy="3086099"/>
          </a:xfrm>
          <a:prstGeom prst="rect">
            <a:avLst/>
          </a:prstGeom>
        </p:spPr>
      </p:pic>
      <p:pic>
        <p:nvPicPr>
          <p:cNvPr id="20" name="Picture 19" descr="IMG-20231225-WA0083.jpg"/>
          <p:cNvPicPr>
            <a:picLocks noChangeAspect="1"/>
          </p:cNvPicPr>
          <p:nvPr/>
        </p:nvPicPr>
        <p:blipFill>
          <a:blip r:embed="rId4"/>
          <a:stretch>
            <a:fillRect/>
          </a:stretch>
        </p:blipFill>
        <p:spPr>
          <a:xfrm>
            <a:off x="5334000" y="3657600"/>
            <a:ext cx="4165601" cy="3124200"/>
          </a:xfrm>
          <a:prstGeom prst="rect">
            <a:avLst/>
          </a:prstGeom>
        </p:spPr>
      </p:pic>
      <p:pic>
        <p:nvPicPr>
          <p:cNvPr id="21" name="Picture 20" descr="IMG-20231225-WA0082.jpg"/>
          <p:cNvPicPr>
            <a:picLocks noChangeAspect="1"/>
          </p:cNvPicPr>
          <p:nvPr/>
        </p:nvPicPr>
        <p:blipFill>
          <a:blip r:embed="rId5"/>
          <a:stretch>
            <a:fillRect/>
          </a:stretch>
        </p:blipFill>
        <p:spPr>
          <a:xfrm>
            <a:off x="914400" y="6934200"/>
            <a:ext cx="4114800" cy="304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219200"/>
            <a:ext cx="9052560" cy="10795384"/>
          </a:xfrm>
        </p:spPr>
        <p:txBody>
          <a:bodyPr/>
          <a:lstStyle/>
          <a:p>
            <a:pPr lvl="0" algn="ctr">
              <a:buNone/>
            </a:pPr>
            <a:r>
              <a:rPr lang="en-GB" b="1" dirty="0" smtClean="0">
                <a:solidFill>
                  <a:schemeClr val="accent2"/>
                </a:solidFill>
                <a:effectLst>
                  <a:outerShdw blurRad="38100" dist="38100" dir="2700000" algn="tl">
                    <a:srgbClr val="000000">
                      <a:alpha val="43137"/>
                    </a:srgbClr>
                  </a:outerShdw>
                </a:effectLst>
                <a:latin typeface="Arial Black" pitchFamily="34" charset="0"/>
              </a:rPr>
              <a:t>Employment Program</a:t>
            </a:r>
            <a:endParaRPr lang="en-US" dirty="0" smtClean="0">
              <a:solidFill>
                <a:schemeClr val="accent2"/>
              </a:solidFill>
              <a:effectLst>
                <a:outerShdw blurRad="38100" dist="38100" dir="2700000" algn="tl">
                  <a:srgbClr val="000000">
                    <a:alpha val="43137"/>
                  </a:srgbClr>
                </a:outerShdw>
              </a:effectLst>
              <a:latin typeface="Arial Black" pitchFamily="34" charset="0"/>
            </a:endParaRPr>
          </a:p>
          <a:p>
            <a:pPr>
              <a:buNone/>
            </a:pPr>
            <a:r>
              <a:rPr lang="en-US" sz="1900" dirty="0" smtClean="0"/>
              <a:t>     </a:t>
            </a:r>
            <a:r>
              <a:rPr lang="en-US" sz="2400" dirty="0" smtClean="0">
                <a:latin typeface="Agency FB" pitchFamily="34" charset="0"/>
              </a:rPr>
              <a:t>ROSP’s Employment Program offers assistance and support to individuals with disabilities seeking employment. Employment Consultants provide skills assessment, computer testing, resume preparation, job development, networking opportunities, interviewing skills, on the job training, and career development</a:t>
            </a:r>
            <a:endParaRPr lang="en-US" dirty="0">
              <a:latin typeface="Agency FB" pitchFamily="34" charset="0"/>
            </a:endParaRPr>
          </a:p>
        </p:txBody>
      </p:sp>
      <p:sp>
        <p:nvSpPr>
          <p:cNvPr id="4" name="Slide Number Placeholder 3"/>
          <p:cNvSpPr>
            <a:spLocks noGrp="1"/>
          </p:cNvSpPr>
          <p:nvPr>
            <p:ph type="sldNum" sz="quarter" idx="12"/>
          </p:nvPr>
        </p:nvSpPr>
        <p:spPr/>
        <p:txBody>
          <a:bodyPr/>
          <a:lstStyle/>
          <a:p>
            <a:fld id="{FC7CF1E9-B37D-4524-9E95-27C8D2CB2DC6}" type="slidenum">
              <a:rPr lang="en-US" smtClean="0"/>
              <a:pPr/>
              <a:t>18</a:t>
            </a:fld>
            <a:endParaRPr lang="en-US"/>
          </a:p>
        </p:txBody>
      </p:sp>
      <p:pic>
        <p:nvPicPr>
          <p:cNvPr id="8" name="Picture 7" descr="IMG-20231225-WA0135.jpg"/>
          <p:cNvPicPr>
            <a:picLocks noChangeAspect="1"/>
          </p:cNvPicPr>
          <p:nvPr/>
        </p:nvPicPr>
        <p:blipFill>
          <a:blip r:embed="rId2"/>
          <a:stretch>
            <a:fillRect/>
          </a:stretch>
        </p:blipFill>
        <p:spPr>
          <a:xfrm>
            <a:off x="533401" y="4038600"/>
            <a:ext cx="4038601" cy="2743200"/>
          </a:xfrm>
          <a:prstGeom prst="rect">
            <a:avLst/>
          </a:prstGeom>
        </p:spPr>
      </p:pic>
      <p:pic>
        <p:nvPicPr>
          <p:cNvPr id="10" name="Picture 9" descr="IMG-20231225-WA0136.jpg"/>
          <p:cNvPicPr>
            <a:picLocks noChangeAspect="1"/>
          </p:cNvPicPr>
          <p:nvPr/>
        </p:nvPicPr>
        <p:blipFill>
          <a:blip r:embed="rId3"/>
          <a:stretch>
            <a:fillRect/>
          </a:stretch>
        </p:blipFill>
        <p:spPr>
          <a:xfrm>
            <a:off x="5029200" y="4038600"/>
            <a:ext cx="4191000" cy="2743200"/>
          </a:xfrm>
          <a:prstGeom prst="rect">
            <a:avLst/>
          </a:prstGeom>
        </p:spPr>
      </p:pic>
      <p:pic>
        <p:nvPicPr>
          <p:cNvPr id="11" name="Picture 10" descr="IMG-20231225-WA0137.jpg"/>
          <p:cNvPicPr>
            <a:picLocks noChangeAspect="1"/>
          </p:cNvPicPr>
          <p:nvPr/>
        </p:nvPicPr>
        <p:blipFill>
          <a:blip r:embed="rId4"/>
          <a:stretch>
            <a:fillRect/>
          </a:stretch>
        </p:blipFill>
        <p:spPr>
          <a:xfrm>
            <a:off x="457200" y="7239000"/>
            <a:ext cx="4115274" cy="3088056"/>
          </a:xfrm>
          <a:prstGeom prst="rect">
            <a:avLst/>
          </a:prstGeom>
        </p:spPr>
      </p:pic>
      <p:pic>
        <p:nvPicPr>
          <p:cNvPr id="12" name="Picture 11" descr="IMG-20231225-WA0138.jpg"/>
          <p:cNvPicPr>
            <a:picLocks noChangeAspect="1"/>
          </p:cNvPicPr>
          <p:nvPr/>
        </p:nvPicPr>
        <p:blipFill>
          <a:blip r:embed="rId5"/>
          <a:stretch>
            <a:fillRect/>
          </a:stretch>
        </p:blipFill>
        <p:spPr>
          <a:xfrm>
            <a:off x="5029200" y="7239003"/>
            <a:ext cx="4292600" cy="32194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990602"/>
            <a:ext cx="9052560" cy="1371600"/>
          </a:xfrm>
        </p:spPr>
        <p:txBody>
          <a:bodyPr>
            <a:normAutofit fontScale="92500" lnSpcReduction="10000"/>
          </a:bodyPr>
          <a:lstStyle/>
          <a:p>
            <a:pPr algn="ctr">
              <a:buNone/>
            </a:pPr>
            <a:r>
              <a:rPr lang="en-US" sz="2400" dirty="0" smtClean="0"/>
              <a:t>   </a:t>
            </a:r>
            <a:r>
              <a:rPr lang="en-US" sz="4300" dirty="0" smtClean="0">
                <a:solidFill>
                  <a:schemeClr val="accent2"/>
                </a:solidFill>
                <a:latin typeface="Arial Black" pitchFamily="34" charset="0"/>
              </a:rPr>
              <a:t>MEDICAL PROJECT</a:t>
            </a:r>
            <a:endParaRPr lang="en-US" sz="2400" dirty="0" smtClean="0">
              <a:solidFill>
                <a:schemeClr val="accent2"/>
              </a:solidFill>
              <a:latin typeface="Arial Black" pitchFamily="34" charset="0"/>
            </a:endParaRPr>
          </a:p>
          <a:p>
            <a:pPr>
              <a:buNone/>
            </a:pPr>
            <a:r>
              <a:rPr lang="en-US" sz="2400" dirty="0" smtClean="0"/>
              <a:t>    </a:t>
            </a:r>
            <a:r>
              <a:rPr lang="en-US" sz="2400" dirty="0" smtClean="0">
                <a:latin typeface="Agency FB" pitchFamily="34" charset="0"/>
              </a:rPr>
              <a:t>We Organised  a Medical Session in the ROSP School System A Project of ROSP Welfare foundation for PWD's.</a:t>
            </a:r>
            <a:endParaRPr lang="en-US" sz="24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19</a:t>
            </a:fld>
            <a:endParaRPr lang="en-US"/>
          </a:p>
        </p:txBody>
      </p:sp>
      <p:pic>
        <p:nvPicPr>
          <p:cNvPr id="5" name="Picture 4" descr="WhatsApp Image 2023-12-25 at 08.26.05_1d2036c6.jpg"/>
          <p:cNvPicPr>
            <a:picLocks noChangeAspect="1"/>
          </p:cNvPicPr>
          <p:nvPr/>
        </p:nvPicPr>
        <p:blipFill>
          <a:blip r:embed="rId2" cstate="print"/>
          <a:stretch>
            <a:fillRect/>
          </a:stretch>
        </p:blipFill>
        <p:spPr>
          <a:xfrm>
            <a:off x="1143000" y="2362200"/>
            <a:ext cx="2057400" cy="2743200"/>
          </a:xfrm>
          <a:prstGeom prst="rect">
            <a:avLst/>
          </a:prstGeom>
        </p:spPr>
      </p:pic>
      <p:pic>
        <p:nvPicPr>
          <p:cNvPr id="6" name="Picture 5" descr="WhatsApp Image 2023-12-25 at 08.26.05_aaded8de.jpg"/>
          <p:cNvPicPr>
            <a:picLocks noChangeAspect="1"/>
          </p:cNvPicPr>
          <p:nvPr/>
        </p:nvPicPr>
        <p:blipFill>
          <a:blip r:embed="rId3"/>
          <a:stretch>
            <a:fillRect/>
          </a:stretch>
        </p:blipFill>
        <p:spPr>
          <a:xfrm>
            <a:off x="6248402" y="2398346"/>
            <a:ext cx="3404442" cy="2554656"/>
          </a:xfrm>
          <a:prstGeom prst="rect">
            <a:avLst/>
          </a:prstGeom>
        </p:spPr>
      </p:pic>
      <p:pic>
        <p:nvPicPr>
          <p:cNvPr id="7" name="Picture 6" descr="WhatsApp Image 2023-12-25 at 08.26.05_f4f7e7c6.jpg"/>
          <p:cNvPicPr>
            <a:picLocks noChangeAspect="1"/>
          </p:cNvPicPr>
          <p:nvPr/>
        </p:nvPicPr>
        <p:blipFill>
          <a:blip r:embed="rId4" cstate="print"/>
          <a:stretch>
            <a:fillRect/>
          </a:stretch>
        </p:blipFill>
        <p:spPr>
          <a:xfrm>
            <a:off x="3695700" y="2286000"/>
            <a:ext cx="2171700" cy="2895600"/>
          </a:xfrm>
          <a:prstGeom prst="rect">
            <a:avLst/>
          </a:prstGeom>
        </p:spPr>
      </p:pic>
      <p:pic>
        <p:nvPicPr>
          <p:cNvPr id="8" name="Picture 7" descr="WhatsApp Image 2023-12-25 at 08.26.06_ed686452.jpg"/>
          <p:cNvPicPr>
            <a:picLocks noChangeAspect="1"/>
          </p:cNvPicPr>
          <p:nvPr/>
        </p:nvPicPr>
        <p:blipFill>
          <a:blip r:embed="rId5"/>
          <a:stretch>
            <a:fillRect/>
          </a:stretch>
        </p:blipFill>
        <p:spPr>
          <a:xfrm>
            <a:off x="1143000" y="5486403"/>
            <a:ext cx="3810000" cy="2858982"/>
          </a:xfrm>
          <a:prstGeom prst="rect">
            <a:avLst/>
          </a:prstGeom>
        </p:spPr>
      </p:pic>
      <p:pic>
        <p:nvPicPr>
          <p:cNvPr id="10" name="Picture 9" descr="WhatsApp Image 2023-12-25 at 08.26.07_53be2ee8.jpg"/>
          <p:cNvPicPr>
            <a:picLocks noChangeAspect="1"/>
          </p:cNvPicPr>
          <p:nvPr/>
        </p:nvPicPr>
        <p:blipFill>
          <a:blip r:embed="rId6"/>
          <a:stretch>
            <a:fillRect/>
          </a:stretch>
        </p:blipFill>
        <p:spPr>
          <a:xfrm>
            <a:off x="5410202" y="5486400"/>
            <a:ext cx="3657600" cy="2744624"/>
          </a:xfrm>
          <a:prstGeom prst="rect">
            <a:avLst/>
          </a:prstGeom>
        </p:spPr>
      </p:pic>
      <p:pic>
        <p:nvPicPr>
          <p:cNvPr id="11" name="Picture 10" descr="WhatsApp Image 2023-12-25 at 08.26.08_9a3e2078.jpg"/>
          <p:cNvPicPr>
            <a:picLocks noChangeAspect="1"/>
          </p:cNvPicPr>
          <p:nvPr/>
        </p:nvPicPr>
        <p:blipFill>
          <a:blip r:embed="rId7"/>
          <a:stretch>
            <a:fillRect/>
          </a:stretch>
        </p:blipFill>
        <p:spPr>
          <a:xfrm>
            <a:off x="1143000" y="8458202"/>
            <a:ext cx="2743200" cy="3581400"/>
          </a:xfrm>
          <a:prstGeom prst="rect">
            <a:avLst/>
          </a:prstGeom>
        </p:spPr>
      </p:pic>
      <p:pic>
        <p:nvPicPr>
          <p:cNvPr id="12" name="Picture 11" descr="WhatsApp Image 2023-12-25 at 08.26.08_63dd608c.jpg"/>
          <p:cNvPicPr>
            <a:picLocks noChangeAspect="1"/>
          </p:cNvPicPr>
          <p:nvPr/>
        </p:nvPicPr>
        <p:blipFill>
          <a:blip r:embed="rId8"/>
          <a:stretch>
            <a:fillRect/>
          </a:stretch>
        </p:blipFill>
        <p:spPr>
          <a:xfrm>
            <a:off x="4419600" y="8610600"/>
            <a:ext cx="4572000" cy="37338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WhatsApp Image 2023-12-24 at 02.53.47 (1).jpeg"/>
          <p:cNvPicPr>
            <a:picLocks noGrp="1" noChangeAspect="1"/>
          </p:cNvPicPr>
          <p:nvPr>
            <p:ph idx="1"/>
          </p:nvPr>
        </p:nvPicPr>
        <p:blipFill>
          <a:blip r:embed="rId2"/>
          <a:stretch>
            <a:fillRect/>
          </a:stretch>
        </p:blipFill>
        <p:spPr>
          <a:xfrm>
            <a:off x="762001" y="1143000"/>
            <a:ext cx="2142309" cy="1828800"/>
          </a:xfrm>
        </p:spPr>
      </p:pic>
      <p:sp>
        <p:nvSpPr>
          <p:cNvPr id="3" name="Slide Number Placeholder 2"/>
          <p:cNvSpPr>
            <a:spLocks noGrp="1"/>
          </p:cNvSpPr>
          <p:nvPr>
            <p:ph type="sldNum" sz="quarter" idx="12"/>
          </p:nvPr>
        </p:nvSpPr>
        <p:spPr/>
        <p:txBody>
          <a:bodyPr/>
          <a:lstStyle/>
          <a:p>
            <a:fld id="{FC7CF1E9-B37D-4524-9E95-27C8D2CB2DC6}" type="slidenum">
              <a:rPr lang="en-US" smtClean="0"/>
              <a:pPr/>
              <a:t>2</a:t>
            </a:fld>
            <a:endParaRPr lang="en-US"/>
          </a:p>
        </p:txBody>
      </p:sp>
      <p:sp>
        <p:nvSpPr>
          <p:cNvPr id="5" name="Rectangle 4"/>
          <p:cNvSpPr/>
          <p:nvPr/>
        </p:nvSpPr>
        <p:spPr>
          <a:xfrm>
            <a:off x="1600200" y="152400"/>
            <a:ext cx="6629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r>
              <a:rPr lang="en-US" sz="4000" b="1" dirty="0" smtClean="0">
                <a:solidFill>
                  <a:srgbClr val="FF0000"/>
                </a:solidFill>
              </a:rPr>
              <a:t>Our Partner Organization</a:t>
            </a:r>
            <a:endParaRPr lang="en-US" sz="4000" b="1" dirty="0">
              <a:solidFill>
                <a:srgbClr val="FF0000"/>
              </a:solidFill>
            </a:endParaRPr>
          </a:p>
        </p:txBody>
      </p:sp>
      <p:pic>
        <p:nvPicPr>
          <p:cNvPr id="9" name="Picture 8" descr="WhatsApp Image 2023-12-24 at 02.53.47.jpeg"/>
          <p:cNvPicPr>
            <a:picLocks noChangeAspect="1"/>
          </p:cNvPicPr>
          <p:nvPr/>
        </p:nvPicPr>
        <p:blipFill>
          <a:blip r:embed="rId3"/>
          <a:stretch>
            <a:fillRect/>
          </a:stretch>
        </p:blipFill>
        <p:spPr>
          <a:xfrm>
            <a:off x="4038600" y="6781800"/>
            <a:ext cx="1752600" cy="1752600"/>
          </a:xfrm>
          <a:prstGeom prst="rect">
            <a:avLst/>
          </a:prstGeom>
        </p:spPr>
      </p:pic>
      <p:pic>
        <p:nvPicPr>
          <p:cNvPr id="10" name="Picture 9" descr="WhatsApp Image 2023-12-24 at 02.53.46.jpeg"/>
          <p:cNvPicPr>
            <a:picLocks noChangeAspect="1"/>
          </p:cNvPicPr>
          <p:nvPr/>
        </p:nvPicPr>
        <p:blipFill>
          <a:blip r:embed="rId4"/>
          <a:stretch>
            <a:fillRect/>
          </a:stretch>
        </p:blipFill>
        <p:spPr>
          <a:xfrm>
            <a:off x="838200" y="3124200"/>
            <a:ext cx="1828800" cy="1828800"/>
          </a:xfrm>
          <a:prstGeom prst="rect">
            <a:avLst/>
          </a:prstGeom>
        </p:spPr>
      </p:pic>
      <p:pic>
        <p:nvPicPr>
          <p:cNvPr id="11" name="Picture 10" descr="WhatsApp Image 2023-12-24 at 02.53.46 (1).jpeg"/>
          <p:cNvPicPr>
            <a:picLocks noChangeAspect="1"/>
          </p:cNvPicPr>
          <p:nvPr/>
        </p:nvPicPr>
        <p:blipFill>
          <a:blip r:embed="rId5"/>
          <a:stretch>
            <a:fillRect/>
          </a:stretch>
        </p:blipFill>
        <p:spPr>
          <a:xfrm>
            <a:off x="4114801" y="2948165"/>
            <a:ext cx="1523999" cy="1700038"/>
          </a:xfrm>
          <a:prstGeom prst="rect">
            <a:avLst/>
          </a:prstGeom>
        </p:spPr>
      </p:pic>
      <p:pic>
        <p:nvPicPr>
          <p:cNvPr id="12" name="Picture 11" descr="WhatsApp Image 2023-12-24 at 02.53.44.jpeg"/>
          <p:cNvPicPr>
            <a:picLocks noChangeAspect="1"/>
          </p:cNvPicPr>
          <p:nvPr/>
        </p:nvPicPr>
        <p:blipFill>
          <a:blip r:embed="rId6"/>
          <a:srcRect l="13838" r="11784" b="21324"/>
          <a:stretch>
            <a:fillRect/>
          </a:stretch>
        </p:blipFill>
        <p:spPr>
          <a:xfrm>
            <a:off x="759826" y="5029200"/>
            <a:ext cx="2059577" cy="1676400"/>
          </a:xfrm>
          <a:prstGeom prst="rect">
            <a:avLst/>
          </a:prstGeom>
        </p:spPr>
      </p:pic>
      <p:pic>
        <p:nvPicPr>
          <p:cNvPr id="13" name="Picture 12" descr="WhatsApp Image 2023-12-24 at 02.53.44 (1).jpeg"/>
          <p:cNvPicPr>
            <a:picLocks noChangeAspect="1"/>
          </p:cNvPicPr>
          <p:nvPr/>
        </p:nvPicPr>
        <p:blipFill>
          <a:blip r:embed="rId7"/>
          <a:stretch>
            <a:fillRect/>
          </a:stretch>
        </p:blipFill>
        <p:spPr>
          <a:xfrm>
            <a:off x="457201" y="6448426"/>
            <a:ext cx="2857500" cy="2390776"/>
          </a:xfrm>
          <a:prstGeom prst="rect">
            <a:avLst/>
          </a:prstGeom>
        </p:spPr>
      </p:pic>
      <p:pic>
        <p:nvPicPr>
          <p:cNvPr id="14" name="Picture 13" descr="WhatsApp Image 2023-12-24 at 02.53.43.jpeg"/>
          <p:cNvPicPr>
            <a:picLocks noChangeAspect="1"/>
          </p:cNvPicPr>
          <p:nvPr/>
        </p:nvPicPr>
        <p:blipFill>
          <a:blip r:embed="rId8"/>
          <a:stretch>
            <a:fillRect/>
          </a:stretch>
        </p:blipFill>
        <p:spPr>
          <a:xfrm>
            <a:off x="6705602" y="1143000"/>
            <a:ext cx="1777236" cy="1676400"/>
          </a:xfrm>
          <a:prstGeom prst="rect">
            <a:avLst/>
          </a:prstGeom>
        </p:spPr>
      </p:pic>
      <p:pic>
        <p:nvPicPr>
          <p:cNvPr id="15" name="Picture 14" descr="WhatsApp Image 2023-12-24 at 02.53.42.jpeg"/>
          <p:cNvPicPr>
            <a:picLocks noChangeAspect="1"/>
          </p:cNvPicPr>
          <p:nvPr/>
        </p:nvPicPr>
        <p:blipFill>
          <a:blip r:embed="rId9"/>
          <a:stretch>
            <a:fillRect/>
          </a:stretch>
        </p:blipFill>
        <p:spPr>
          <a:xfrm>
            <a:off x="4038601" y="4953000"/>
            <a:ext cx="1676400" cy="1676400"/>
          </a:xfrm>
          <a:prstGeom prst="rect">
            <a:avLst/>
          </a:prstGeom>
        </p:spPr>
      </p:pic>
      <p:pic>
        <p:nvPicPr>
          <p:cNvPr id="16" name="Picture 15" descr="WhatsApp Image 2023-12-24 at 02.53.41.jpeg"/>
          <p:cNvPicPr>
            <a:picLocks noChangeAspect="1"/>
          </p:cNvPicPr>
          <p:nvPr/>
        </p:nvPicPr>
        <p:blipFill>
          <a:blip r:embed="rId10"/>
          <a:stretch>
            <a:fillRect/>
          </a:stretch>
        </p:blipFill>
        <p:spPr>
          <a:xfrm>
            <a:off x="6934202" y="8816340"/>
            <a:ext cx="1752600" cy="1927860"/>
          </a:xfrm>
          <a:prstGeom prst="rect">
            <a:avLst/>
          </a:prstGeom>
        </p:spPr>
      </p:pic>
      <p:pic>
        <p:nvPicPr>
          <p:cNvPr id="17" name="Picture 16" descr="WhatsApp Image 2023-12-24 at 02.53.41 (1).jpeg"/>
          <p:cNvPicPr>
            <a:picLocks noChangeAspect="1"/>
          </p:cNvPicPr>
          <p:nvPr/>
        </p:nvPicPr>
        <p:blipFill>
          <a:blip r:embed="rId11"/>
          <a:srcRect l="32589" t="15881" r="32720" b="14640"/>
          <a:stretch>
            <a:fillRect/>
          </a:stretch>
        </p:blipFill>
        <p:spPr>
          <a:xfrm>
            <a:off x="6629400" y="2819401"/>
            <a:ext cx="1981200" cy="2025074"/>
          </a:xfrm>
          <a:prstGeom prst="rect">
            <a:avLst/>
          </a:prstGeom>
        </p:spPr>
      </p:pic>
      <p:pic>
        <p:nvPicPr>
          <p:cNvPr id="23" name="Picture 22" descr="WhatsApp Image 2023-12-24 at 02.53.38 (2).jpeg"/>
          <p:cNvPicPr>
            <a:picLocks noChangeAspect="1"/>
          </p:cNvPicPr>
          <p:nvPr/>
        </p:nvPicPr>
        <p:blipFill>
          <a:blip r:embed="rId12"/>
          <a:srcRect l="27500" t="23333" r="28750" b="20000"/>
          <a:stretch>
            <a:fillRect/>
          </a:stretch>
        </p:blipFill>
        <p:spPr>
          <a:xfrm>
            <a:off x="6705601" y="4948647"/>
            <a:ext cx="1828800" cy="1776550"/>
          </a:xfrm>
          <a:prstGeom prst="rect">
            <a:avLst/>
          </a:prstGeom>
        </p:spPr>
      </p:pic>
      <p:pic>
        <p:nvPicPr>
          <p:cNvPr id="25" name="Picture 24" descr="WhatsApp Image 2023-12-24 at 02.53.37 (1).jpeg"/>
          <p:cNvPicPr>
            <a:picLocks noChangeAspect="1"/>
          </p:cNvPicPr>
          <p:nvPr/>
        </p:nvPicPr>
        <p:blipFill>
          <a:blip r:embed="rId13"/>
          <a:srcRect l="14228" t="9349" r="10976" b="9350"/>
          <a:stretch>
            <a:fillRect/>
          </a:stretch>
        </p:blipFill>
        <p:spPr>
          <a:xfrm>
            <a:off x="7010402" y="6858000"/>
            <a:ext cx="1612392" cy="1752600"/>
          </a:xfrm>
          <a:prstGeom prst="rect">
            <a:avLst/>
          </a:prstGeom>
        </p:spPr>
      </p:pic>
      <p:pic>
        <p:nvPicPr>
          <p:cNvPr id="26" name="Picture 25" descr="WhatsApp Image 2023-12-24 at 02.53.39.jpeg"/>
          <p:cNvPicPr>
            <a:picLocks noChangeAspect="1"/>
          </p:cNvPicPr>
          <p:nvPr/>
        </p:nvPicPr>
        <p:blipFill>
          <a:blip r:embed="rId14"/>
          <a:stretch>
            <a:fillRect/>
          </a:stretch>
        </p:blipFill>
        <p:spPr>
          <a:xfrm>
            <a:off x="685802" y="8534400"/>
            <a:ext cx="2438400" cy="2392392"/>
          </a:xfrm>
          <a:prstGeom prst="rect">
            <a:avLst/>
          </a:prstGeom>
        </p:spPr>
      </p:pic>
      <p:pic>
        <p:nvPicPr>
          <p:cNvPr id="27" name="Picture 26" descr="WhatsApp Image 2023-12-24 at 02.53.38 (1).jpeg"/>
          <p:cNvPicPr>
            <a:picLocks noChangeAspect="1"/>
          </p:cNvPicPr>
          <p:nvPr/>
        </p:nvPicPr>
        <p:blipFill>
          <a:blip r:embed="rId15"/>
          <a:srcRect l="6800" t="3704" r="15000" b="14800"/>
          <a:stretch>
            <a:fillRect/>
          </a:stretch>
        </p:blipFill>
        <p:spPr>
          <a:xfrm>
            <a:off x="3962402" y="1143003"/>
            <a:ext cx="1752600" cy="1676402"/>
          </a:xfrm>
          <a:prstGeom prst="rect">
            <a:avLst/>
          </a:prstGeom>
        </p:spPr>
      </p:pic>
      <p:pic>
        <p:nvPicPr>
          <p:cNvPr id="31" name="Picture 30" descr="WhatsApp Image 2023-12-24 at 02.53.39 (1).jpeg"/>
          <p:cNvPicPr>
            <a:picLocks noChangeAspect="1"/>
          </p:cNvPicPr>
          <p:nvPr/>
        </p:nvPicPr>
        <p:blipFill>
          <a:blip r:embed="rId16"/>
          <a:stretch>
            <a:fillRect/>
          </a:stretch>
        </p:blipFill>
        <p:spPr>
          <a:xfrm>
            <a:off x="4038602" y="8839200"/>
            <a:ext cx="1828800" cy="1828800"/>
          </a:xfrm>
          <a:prstGeom prst="rect">
            <a:avLst/>
          </a:prstGeom>
        </p:spPr>
      </p:pic>
      <p:pic>
        <p:nvPicPr>
          <p:cNvPr id="19" name="Picture 18" descr="WhatsApp Image 2024-01-09 at 03.25.28_2a410df6.jpg"/>
          <p:cNvPicPr>
            <a:picLocks noChangeAspect="1"/>
          </p:cNvPicPr>
          <p:nvPr/>
        </p:nvPicPr>
        <p:blipFill>
          <a:blip r:embed="rId17"/>
          <a:srcRect l="32857" t="10000" r="27143" b="14000"/>
          <a:stretch>
            <a:fillRect/>
          </a:stretch>
        </p:blipFill>
        <p:spPr>
          <a:xfrm>
            <a:off x="3962400" y="10713720"/>
            <a:ext cx="2133600" cy="2316480"/>
          </a:xfrm>
          <a:prstGeom prst="rect">
            <a:avLst/>
          </a:prstGeom>
        </p:spPr>
      </p:pic>
      <p:pic>
        <p:nvPicPr>
          <p:cNvPr id="20" name="Picture 19" descr="WhatsApp Image 2024-01-09 at 03.30.30_ac952f4d.jpg"/>
          <p:cNvPicPr>
            <a:picLocks noChangeAspect="1"/>
          </p:cNvPicPr>
          <p:nvPr/>
        </p:nvPicPr>
        <p:blipFill>
          <a:blip r:embed="rId18"/>
          <a:stretch>
            <a:fillRect/>
          </a:stretch>
        </p:blipFill>
        <p:spPr>
          <a:xfrm>
            <a:off x="6629400" y="10937599"/>
            <a:ext cx="2362200" cy="209260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381002"/>
            <a:ext cx="9052560" cy="2743198"/>
          </a:xfrm>
        </p:spPr>
        <p:txBody>
          <a:bodyPr>
            <a:normAutofit/>
          </a:bodyPr>
          <a:lstStyle/>
          <a:p>
            <a:pPr lvl="0" algn="ctr">
              <a:buNone/>
            </a:pPr>
            <a:r>
              <a:rPr lang="en-GB" sz="3300" b="1" dirty="0" smtClean="0">
                <a:solidFill>
                  <a:schemeClr val="accent2"/>
                </a:solidFill>
                <a:latin typeface="Arial Black" pitchFamily="34" charset="0"/>
              </a:rPr>
              <a:t>MOU CEREMONEY</a:t>
            </a:r>
          </a:p>
          <a:p>
            <a:pPr lvl="0" algn="ctr">
              <a:buNone/>
            </a:pPr>
            <a:endParaRPr lang="en-US" sz="3300" dirty="0" smtClean="0">
              <a:solidFill>
                <a:schemeClr val="bg2">
                  <a:lumMod val="50000"/>
                </a:schemeClr>
              </a:solidFill>
            </a:endParaRPr>
          </a:p>
          <a:p>
            <a:pPr>
              <a:buNone/>
            </a:pPr>
            <a:r>
              <a:rPr lang="en-GB" sz="1600" dirty="0" smtClean="0"/>
              <a:t>      First of all I really want to thank the Enablers Enablers by Saqib Azhar eCommerce by Saqib Azhar and specially thanks to Saqib Azhar and your team really amazing team . Aap nay humari community ko independent honay ki big opportunity di Inshallah ye skills inki  life ka turning point hoga...</a:t>
            </a:r>
            <a:endParaRPr lang="en-US" sz="1600" dirty="0" smtClean="0"/>
          </a:p>
          <a:p>
            <a:endParaRPr lang="en-US" sz="1600" dirty="0"/>
          </a:p>
        </p:txBody>
      </p:sp>
      <p:sp>
        <p:nvSpPr>
          <p:cNvPr id="4" name="Slide Number Placeholder 3"/>
          <p:cNvSpPr>
            <a:spLocks noGrp="1"/>
          </p:cNvSpPr>
          <p:nvPr>
            <p:ph type="sldNum" sz="quarter" idx="12"/>
          </p:nvPr>
        </p:nvSpPr>
        <p:spPr/>
        <p:txBody>
          <a:bodyPr/>
          <a:lstStyle/>
          <a:p>
            <a:fld id="{FC7CF1E9-B37D-4524-9E95-27C8D2CB2DC6}" type="slidenum">
              <a:rPr lang="en-US" smtClean="0"/>
              <a:pPr/>
              <a:t>20</a:t>
            </a:fld>
            <a:endParaRPr lang="en-US"/>
          </a:p>
        </p:txBody>
      </p:sp>
      <p:pic>
        <p:nvPicPr>
          <p:cNvPr id="10" name="Picture 9" descr="WhatsApp Image 2024-01-09 at 05.19.05_e17b04ce.jpg"/>
          <p:cNvPicPr>
            <a:picLocks noChangeAspect="1"/>
          </p:cNvPicPr>
          <p:nvPr/>
        </p:nvPicPr>
        <p:blipFill>
          <a:blip r:embed="rId2"/>
          <a:stretch>
            <a:fillRect/>
          </a:stretch>
        </p:blipFill>
        <p:spPr>
          <a:xfrm>
            <a:off x="609600" y="2819400"/>
            <a:ext cx="8991600" cy="8991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43000"/>
            <a:ext cx="9052560" cy="1752600"/>
          </a:xfrm>
        </p:spPr>
        <p:txBody>
          <a:bodyPr>
            <a:normAutofit/>
          </a:bodyPr>
          <a:lstStyle/>
          <a:p>
            <a:pPr>
              <a:buNone/>
            </a:pPr>
            <a:r>
              <a:rPr lang="en-US" sz="1600" dirty="0" smtClean="0">
                <a:latin typeface="Agency FB" pitchFamily="34" charset="0"/>
              </a:rPr>
              <a:t>         Held On August  14th, 2023At ROSP Welfare Foundation Lahore.Today it's our 76th Independence Day and we should feel proud to be a part of an Independent nation that has freedom of speech, and freedom to live life in our own way"This Programme Started With The Recitation of the Holy Quran by ROSP School Child’ Then Naat-e-Rasool Maqbool Was Presented.ROSP SchoolchildrenPresented Very popular National Songs And Tablus, Which Were Appreciated By All In The Audiance.Teachers And Children Who Presented Items At The Stage.President Of ROSP School And Foundation ( Mr Wajid Hussain ) Thanked To All Who Came To This Programme  Happy Independence Day to My respected teachers and dear friends.</a:t>
            </a:r>
            <a:endParaRPr lang="en-US" sz="16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21</a:t>
            </a:fld>
            <a:endParaRPr lang="en-US"/>
          </a:p>
        </p:txBody>
      </p:sp>
      <p:sp>
        <p:nvSpPr>
          <p:cNvPr id="4" name="Title 3"/>
          <p:cNvSpPr>
            <a:spLocks noGrp="1"/>
          </p:cNvSpPr>
          <p:nvPr>
            <p:ph type="title"/>
          </p:nvPr>
        </p:nvSpPr>
        <p:spPr>
          <a:xfrm>
            <a:off x="502920" y="549276"/>
            <a:ext cx="9052560" cy="517524"/>
          </a:xfrm>
        </p:spPr>
        <p:txBody>
          <a:bodyPr>
            <a:normAutofit/>
          </a:bodyPr>
          <a:lstStyle/>
          <a:p>
            <a:pPr algn="ctr"/>
            <a:r>
              <a:rPr lang="en-US" sz="2400" dirty="0" smtClean="0">
                <a:solidFill>
                  <a:schemeClr val="accent2"/>
                </a:solidFill>
              </a:rPr>
              <a:t>HAPPY INDEPENDENCE CELEBRATION CEREMONY</a:t>
            </a:r>
            <a:endParaRPr lang="en-US" sz="2400" dirty="0">
              <a:solidFill>
                <a:schemeClr val="accent2"/>
              </a:solidFill>
            </a:endParaRPr>
          </a:p>
        </p:txBody>
      </p:sp>
      <p:pic>
        <p:nvPicPr>
          <p:cNvPr id="11" name="Picture 10" descr="IMG-20240109-WA0077.jpg"/>
          <p:cNvPicPr>
            <a:picLocks noChangeAspect="1"/>
          </p:cNvPicPr>
          <p:nvPr/>
        </p:nvPicPr>
        <p:blipFill>
          <a:blip r:embed="rId2" cstate="print"/>
          <a:stretch>
            <a:fillRect/>
          </a:stretch>
        </p:blipFill>
        <p:spPr>
          <a:xfrm>
            <a:off x="838201" y="3886200"/>
            <a:ext cx="2438399" cy="1624965"/>
          </a:xfrm>
          <a:prstGeom prst="rect">
            <a:avLst/>
          </a:prstGeom>
        </p:spPr>
      </p:pic>
      <p:pic>
        <p:nvPicPr>
          <p:cNvPr id="12" name="Picture 11" descr="IMG-20240109-WA0078.jpg"/>
          <p:cNvPicPr>
            <a:picLocks noChangeAspect="1"/>
          </p:cNvPicPr>
          <p:nvPr/>
        </p:nvPicPr>
        <p:blipFill>
          <a:blip r:embed="rId3" cstate="print"/>
          <a:stretch>
            <a:fillRect/>
          </a:stretch>
        </p:blipFill>
        <p:spPr>
          <a:xfrm>
            <a:off x="3733800" y="3886200"/>
            <a:ext cx="2438400" cy="1701165"/>
          </a:xfrm>
          <a:prstGeom prst="rect">
            <a:avLst/>
          </a:prstGeom>
        </p:spPr>
      </p:pic>
      <p:pic>
        <p:nvPicPr>
          <p:cNvPr id="13" name="Picture 12" descr="IMG-20240109-WA0079.jpg"/>
          <p:cNvPicPr>
            <a:picLocks noChangeAspect="1"/>
          </p:cNvPicPr>
          <p:nvPr/>
        </p:nvPicPr>
        <p:blipFill>
          <a:blip r:embed="rId4" cstate="print"/>
          <a:stretch>
            <a:fillRect/>
          </a:stretch>
        </p:blipFill>
        <p:spPr>
          <a:xfrm>
            <a:off x="6705600" y="3886200"/>
            <a:ext cx="2819400" cy="1726525"/>
          </a:xfrm>
          <a:prstGeom prst="rect">
            <a:avLst/>
          </a:prstGeom>
        </p:spPr>
      </p:pic>
      <p:pic>
        <p:nvPicPr>
          <p:cNvPr id="20" name="Picture 19" descr="IMG-20240109-WA0080.jpg"/>
          <p:cNvPicPr>
            <a:picLocks noChangeAspect="1"/>
          </p:cNvPicPr>
          <p:nvPr/>
        </p:nvPicPr>
        <p:blipFill>
          <a:blip r:embed="rId5" cstate="print"/>
          <a:stretch>
            <a:fillRect/>
          </a:stretch>
        </p:blipFill>
        <p:spPr>
          <a:xfrm>
            <a:off x="838199" y="5943600"/>
            <a:ext cx="2514511" cy="1675686"/>
          </a:xfrm>
          <a:prstGeom prst="rect">
            <a:avLst/>
          </a:prstGeom>
        </p:spPr>
      </p:pic>
      <p:pic>
        <p:nvPicPr>
          <p:cNvPr id="21" name="Picture 20" descr="IMG-20240109-WA0081.jpg"/>
          <p:cNvPicPr>
            <a:picLocks noChangeAspect="1"/>
          </p:cNvPicPr>
          <p:nvPr/>
        </p:nvPicPr>
        <p:blipFill>
          <a:blip r:embed="rId6" cstate="print"/>
          <a:stretch>
            <a:fillRect/>
          </a:stretch>
        </p:blipFill>
        <p:spPr>
          <a:xfrm>
            <a:off x="3657600" y="5943600"/>
            <a:ext cx="2590800" cy="1726526"/>
          </a:xfrm>
          <a:prstGeom prst="rect">
            <a:avLst/>
          </a:prstGeom>
        </p:spPr>
      </p:pic>
      <p:pic>
        <p:nvPicPr>
          <p:cNvPr id="22" name="Picture 21" descr="IMG-20240109-WA0082.jpg"/>
          <p:cNvPicPr>
            <a:picLocks noChangeAspect="1"/>
          </p:cNvPicPr>
          <p:nvPr/>
        </p:nvPicPr>
        <p:blipFill>
          <a:blip r:embed="rId7" cstate="print"/>
          <a:stretch>
            <a:fillRect/>
          </a:stretch>
        </p:blipFill>
        <p:spPr>
          <a:xfrm>
            <a:off x="6705600" y="5867400"/>
            <a:ext cx="2858617" cy="1905000"/>
          </a:xfrm>
          <a:prstGeom prst="rect">
            <a:avLst/>
          </a:prstGeom>
        </p:spPr>
      </p:pic>
      <p:pic>
        <p:nvPicPr>
          <p:cNvPr id="23" name="Picture 22" descr="IMG-20240109-WA0084.jpg"/>
          <p:cNvPicPr>
            <a:picLocks noChangeAspect="1"/>
          </p:cNvPicPr>
          <p:nvPr/>
        </p:nvPicPr>
        <p:blipFill>
          <a:blip r:embed="rId8"/>
          <a:stretch>
            <a:fillRect/>
          </a:stretch>
        </p:blipFill>
        <p:spPr>
          <a:xfrm>
            <a:off x="1371600" y="8077200"/>
            <a:ext cx="7086600" cy="347293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9052560" cy="1828800"/>
          </a:xfrm>
        </p:spPr>
        <p:txBody>
          <a:bodyPr>
            <a:normAutofit/>
          </a:bodyPr>
          <a:lstStyle/>
          <a:p>
            <a:pPr algn="ctr">
              <a:buNone/>
            </a:pPr>
            <a:r>
              <a:rPr lang="en-US" sz="3200" dirty="0" smtClean="0">
                <a:solidFill>
                  <a:schemeClr val="accent2"/>
                </a:solidFill>
                <a:latin typeface="Arial Black" pitchFamily="34" charset="0"/>
              </a:rPr>
              <a:t>BREAST CANCER AWARENESS    </a:t>
            </a:r>
          </a:p>
          <a:p>
            <a:pPr>
              <a:buNone/>
            </a:pPr>
            <a:r>
              <a:rPr lang="en-US" sz="2100" dirty="0" smtClean="0"/>
              <a:t>    </a:t>
            </a:r>
            <a:r>
              <a:rPr lang="en-US" sz="2100" dirty="0" smtClean="0">
                <a:latin typeface="Agency FB" pitchFamily="34" charset="0"/>
              </a:rPr>
              <a:t>An Interactive Dialogue With The Honourable  First Lady Begum Samina Alvi on Breast Cancer, Mental Health &amp; Persons With Disabilities (PWDs) 6th September 2023. At University Of Lahore</a:t>
            </a:r>
            <a:endParaRPr lang="en-US" sz="21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22</a:t>
            </a:fld>
            <a:endParaRPr lang="en-US"/>
          </a:p>
        </p:txBody>
      </p:sp>
      <p:pic>
        <p:nvPicPr>
          <p:cNvPr id="13" name="Picture 12" descr="WhatsApp Image 2024-01-09 at 05.36.44_162b35d1.jpg"/>
          <p:cNvPicPr>
            <a:picLocks noChangeAspect="1"/>
          </p:cNvPicPr>
          <p:nvPr/>
        </p:nvPicPr>
        <p:blipFill>
          <a:blip r:embed="rId2"/>
          <a:srcRect t="19792" b="15555"/>
          <a:stretch>
            <a:fillRect/>
          </a:stretch>
        </p:blipFill>
        <p:spPr>
          <a:xfrm>
            <a:off x="1143000" y="3124200"/>
            <a:ext cx="7696200" cy="3733800"/>
          </a:xfrm>
          <a:prstGeom prst="rect">
            <a:avLst/>
          </a:prstGeom>
        </p:spPr>
      </p:pic>
      <p:pic>
        <p:nvPicPr>
          <p:cNvPr id="18" name="Picture 17" descr="WhatsApp Image 2024-01-09 at 05.36.44_7baa3243.jpg"/>
          <p:cNvPicPr>
            <a:picLocks noChangeAspect="1"/>
          </p:cNvPicPr>
          <p:nvPr/>
        </p:nvPicPr>
        <p:blipFill>
          <a:blip r:embed="rId3" cstate="print"/>
          <a:stretch>
            <a:fillRect/>
          </a:stretch>
        </p:blipFill>
        <p:spPr>
          <a:xfrm>
            <a:off x="1143000" y="7467600"/>
            <a:ext cx="3249515" cy="2438400"/>
          </a:xfrm>
          <a:prstGeom prst="rect">
            <a:avLst/>
          </a:prstGeom>
        </p:spPr>
      </p:pic>
      <p:pic>
        <p:nvPicPr>
          <p:cNvPr id="19" name="Picture 18" descr="WhatsApp Image 2024-01-09 at 05.36.44_12b8ce30.jpg"/>
          <p:cNvPicPr>
            <a:picLocks noChangeAspect="1"/>
          </p:cNvPicPr>
          <p:nvPr/>
        </p:nvPicPr>
        <p:blipFill>
          <a:blip r:embed="rId4"/>
          <a:stretch>
            <a:fillRect/>
          </a:stretch>
        </p:blipFill>
        <p:spPr>
          <a:xfrm>
            <a:off x="5029200" y="7391400"/>
            <a:ext cx="3693319" cy="25146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920" y="304802"/>
            <a:ext cx="9052560" cy="2209800"/>
          </a:xfrm>
        </p:spPr>
        <p:txBody>
          <a:bodyPr>
            <a:normAutofit/>
          </a:bodyPr>
          <a:lstStyle/>
          <a:p>
            <a:pPr>
              <a:buNone/>
            </a:pPr>
            <a:r>
              <a:rPr lang="en-US" b="1" dirty="0" smtClean="0"/>
              <a:t>  </a:t>
            </a:r>
            <a:r>
              <a:rPr lang="en-US" sz="3000" dirty="0" smtClean="0">
                <a:latin typeface="Agency FB" pitchFamily="34" charset="0"/>
              </a:rPr>
              <a:t>C</a:t>
            </a:r>
            <a:r>
              <a:rPr lang="en-US" sz="3000" dirty="0" smtClean="0">
                <a:latin typeface="Agency FB" pitchFamily="34" charset="0"/>
              </a:rPr>
              <a:t>onducted  </a:t>
            </a:r>
            <a:r>
              <a:rPr lang="en-US" sz="3000" dirty="0" smtClean="0">
                <a:latin typeface="Agency FB" pitchFamily="34" charset="0"/>
              </a:rPr>
              <a:t>Awareness Session at ROSP Office with RAMP, CIP &amp; Voice Society Promoting the civic &amp; political rights of PWDs &amp; increasing their participation in the electoral Process.</a:t>
            </a:r>
            <a:endParaRPr lang="en-US" dirty="0" smtClean="0">
              <a:solidFill>
                <a:schemeClr val="bg2">
                  <a:lumMod val="50000"/>
                </a:schemeClr>
              </a:solidFill>
              <a:latin typeface="Agency FB" pitchFamily="34" charset="0"/>
            </a:endParaRPr>
          </a:p>
          <a:p>
            <a:pPr>
              <a:buNone/>
            </a:pPr>
            <a:r>
              <a:rPr lang="en-US" sz="1900" b="1" dirty="0" smtClean="0"/>
              <a:t>   </a:t>
            </a:r>
            <a:endParaRPr lang="en-US" sz="1900" dirty="0" smtClean="0"/>
          </a:p>
          <a:p>
            <a:endParaRPr lang="en-US" dirty="0"/>
          </a:p>
        </p:txBody>
      </p:sp>
      <p:sp>
        <p:nvSpPr>
          <p:cNvPr id="3" name="Slide Number Placeholder 2"/>
          <p:cNvSpPr>
            <a:spLocks noGrp="1"/>
          </p:cNvSpPr>
          <p:nvPr>
            <p:ph type="sldNum" sz="quarter" idx="12"/>
          </p:nvPr>
        </p:nvSpPr>
        <p:spPr/>
        <p:txBody>
          <a:bodyPr/>
          <a:lstStyle/>
          <a:p>
            <a:fld id="{FC7CF1E9-B37D-4524-9E95-27C8D2CB2DC6}" type="slidenum">
              <a:rPr lang="en-US" smtClean="0"/>
              <a:pPr/>
              <a:t>23</a:t>
            </a:fld>
            <a:endParaRPr lang="en-US"/>
          </a:p>
        </p:txBody>
      </p:sp>
      <p:pic>
        <p:nvPicPr>
          <p:cNvPr id="12" name="Picture 11" descr="IMG-20240109-WA0090.jpg"/>
          <p:cNvPicPr>
            <a:picLocks noChangeAspect="1"/>
          </p:cNvPicPr>
          <p:nvPr/>
        </p:nvPicPr>
        <p:blipFill>
          <a:blip r:embed="rId2"/>
          <a:stretch>
            <a:fillRect/>
          </a:stretch>
        </p:blipFill>
        <p:spPr>
          <a:xfrm>
            <a:off x="1143000" y="2895601"/>
            <a:ext cx="3351061" cy="2514599"/>
          </a:xfrm>
          <a:prstGeom prst="rect">
            <a:avLst/>
          </a:prstGeom>
        </p:spPr>
      </p:pic>
      <p:pic>
        <p:nvPicPr>
          <p:cNvPr id="13" name="Picture 12" descr="IMG-20240109-WA0091.jpg"/>
          <p:cNvPicPr>
            <a:picLocks noChangeAspect="1"/>
          </p:cNvPicPr>
          <p:nvPr/>
        </p:nvPicPr>
        <p:blipFill>
          <a:blip r:embed="rId3"/>
          <a:stretch>
            <a:fillRect/>
          </a:stretch>
        </p:blipFill>
        <p:spPr>
          <a:xfrm>
            <a:off x="4876800" y="2743200"/>
            <a:ext cx="3810631" cy="2590800"/>
          </a:xfrm>
          <a:prstGeom prst="rect">
            <a:avLst/>
          </a:prstGeom>
        </p:spPr>
      </p:pic>
      <p:pic>
        <p:nvPicPr>
          <p:cNvPr id="14" name="Picture 13" descr="IMG-20240109-WA0092.jpg"/>
          <p:cNvPicPr>
            <a:picLocks noChangeAspect="1"/>
          </p:cNvPicPr>
          <p:nvPr/>
        </p:nvPicPr>
        <p:blipFill>
          <a:blip r:embed="rId4" cstate="print"/>
          <a:stretch>
            <a:fillRect/>
          </a:stretch>
        </p:blipFill>
        <p:spPr>
          <a:xfrm>
            <a:off x="1143000" y="5942415"/>
            <a:ext cx="3352800" cy="2287185"/>
          </a:xfrm>
          <a:prstGeom prst="rect">
            <a:avLst/>
          </a:prstGeom>
        </p:spPr>
      </p:pic>
      <p:pic>
        <p:nvPicPr>
          <p:cNvPr id="15" name="Picture 14" descr="IMG-20240109-WA0093.jpg"/>
          <p:cNvPicPr>
            <a:picLocks noChangeAspect="1"/>
          </p:cNvPicPr>
          <p:nvPr/>
        </p:nvPicPr>
        <p:blipFill>
          <a:blip r:embed="rId5"/>
          <a:stretch>
            <a:fillRect/>
          </a:stretch>
        </p:blipFill>
        <p:spPr>
          <a:xfrm>
            <a:off x="4876800" y="5943600"/>
            <a:ext cx="3886200" cy="2286000"/>
          </a:xfrm>
          <a:prstGeom prst="rect">
            <a:avLst/>
          </a:prstGeom>
        </p:spPr>
      </p:pic>
      <p:pic>
        <p:nvPicPr>
          <p:cNvPr id="16" name="Picture 15" descr="IMG-20240109-WA0094.jpg"/>
          <p:cNvPicPr>
            <a:picLocks noChangeAspect="1"/>
          </p:cNvPicPr>
          <p:nvPr/>
        </p:nvPicPr>
        <p:blipFill>
          <a:blip r:embed="rId6" cstate="print"/>
          <a:stretch>
            <a:fillRect/>
          </a:stretch>
        </p:blipFill>
        <p:spPr>
          <a:xfrm>
            <a:off x="1143000" y="8722945"/>
            <a:ext cx="3404442" cy="2554655"/>
          </a:xfrm>
          <a:prstGeom prst="rect">
            <a:avLst/>
          </a:prstGeom>
        </p:spPr>
      </p:pic>
      <p:pic>
        <p:nvPicPr>
          <p:cNvPr id="17" name="Picture 16" descr="IMG-20240109-WA0095.jpg"/>
          <p:cNvPicPr>
            <a:picLocks noChangeAspect="1"/>
          </p:cNvPicPr>
          <p:nvPr/>
        </p:nvPicPr>
        <p:blipFill>
          <a:blip r:embed="rId7"/>
          <a:stretch>
            <a:fillRect/>
          </a:stretch>
        </p:blipFill>
        <p:spPr>
          <a:xfrm>
            <a:off x="4926864" y="8722945"/>
            <a:ext cx="3759936" cy="263085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920" y="228600"/>
            <a:ext cx="9052560" cy="11785984"/>
          </a:xfrm>
        </p:spPr>
        <p:txBody>
          <a:bodyPr>
            <a:noAutofit/>
          </a:bodyPr>
          <a:lstStyle/>
          <a:p>
            <a:pPr algn="ctr">
              <a:buNone/>
            </a:pPr>
            <a:r>
              <a:rPr lang="en-US" sz="2800" dirty="0" smtClean="0">
                <a:solidFill>
                  <a:schemeClr val="accent2"/>
                </a:solidFill>
                <a:latin typeface="Arial Black" pitchFamily="34" charset="0"/>
              </a:rPr>
              <a:t>ROSP PRESIDENT MEETING WITH DIFFERENT ORGANIZATION</a:t>
            </a:r>
            <a:r>
              <a:rPr lang="en-US" sz="2800" dirty="0" smtClean="0"/>
              <a:t>  </a:t>
            </a:r>
          </a:p>
          <a:p>
            <a:pPr algn="ctr">
              <a:buNone/>
            </a:pPr>
            <a:r>
              <a:rPr lang="en-US" sz="1900" dirty="0" smtClean="0"/>
              <a:t>   </a:t>
            </a:r>
          </a:p>
          <a:p>
            <a:pPr>
              <a:buNone/>
            </a:pPr>
            <a:r>
              <a:rPr lang="en-US" sz="1900" dirty="0" smtClean="0"/>
              <a:t>     ROSP Welfare foundation meeting with different PVT-LTD Company &amp; CSR Team's &amp; Different Welfare Organisations Pakistan Centre Philanthrophy, Saaya Association, STEP Organisation, Discretelogix PVT Limited , RDF Pakistan Best Way Cement, Askari Bank, SME &amp; Pakistan Foreign Office Women's Association Ministry of foreign Islamabad and Discussed about future projects..</a:t>
            </a:r>
            <a:endParaRPr lang="en-US" sz="1900" dirty="0"/>
          </a:p>
        </p:txBody>
      </p:sp>
      <p:sp>
        <p:nvSpPr>
          <p:cNvPr id="3" name="Slide Number Placeholder 2"/>
          <p:cNvSpPr>
            <a:spLocks noGrp="1"/>
          </p:cNvSpPr>
          <p:nvPr>
            <p:ph type="sldNum" sz="quarter" idx="12"/>
          </p:nvPr>
        </p:nvSpPr>
        <p:spPr/>
        <p:txBody>
          <a:bodyPr/>
          <a:lstStyle/>
          <a:p>
            <a:fld id="{FC7CF1E9-B37D-4524-9E95-27C8D2CB2DC6}" type="slidenum">
              <a:rPr lang="en-US" smtClean="0"/>
              <a:pPr/>
              <a:t>24</a:t>
            </a:fld>
            <a:endParaRPr lang="en-US"/>
          </a:p>
        </p:txBody>
      </p:sp>
      <p:pic>
        <p:nvPicPr>
          <p:cNvPr id="5" name="Picture 4" descr="IMG-20240109-WA0096.jpg"/>
          <p:cNvPicPr>
            <a:picLocks noChangeAspect="1"/>
          </p:cNvPicPr>
          <p:nvPr/>
        </p:nvPicPr>
        <p:blipFill>
          <a:blip r:embed="rId2" cstate="print"/>
          <a:stretch>
            <a:fillRect/>
          </a:stretch>
        </p:blipFill>
        <p:spPr>
          <a:xfrm>
            <a:off x="1447800" y="3505200"/>
            <a:ext cx="3048000" cy="2115646"/>
          </a:xfrm>
          <a:prstGeom prst="rect">
            <a:avLst/>
          </a:prstGeom>
        </p:spPr>
      </p:pic>
      <p:pic>
        <p:nvPicPr>
          <p:cNvPr id="6" name="Picture 5" descr="IMG-20240109-WA0097.jpg"/>
          <p:cNvPicPr>
            <a:picLocks noChangeAspect="1"/>
          </p:cNvPicPr>
          <p:nvPr/>
        </p:nvPicPr>
        <p:blipFill>
          <a:blip r:embed="rId3" cstate="print"/>
          <a:stretch>
            <a:fillRect/>
          </a:stretch>
        </p:blipFill>
        <p:spPr>
          <a:xfrm>
            <a:off x="5486400" y="3429000"/>
            <a:ext cx="2895600" cy="2209800"/>
          </a:xfrm>
          <a:prstGeom prst="rect">
            <a:avLst/>
          </a:prstGeom>
        </p:spPr>
      </p:pic>
      <p:pic>
        <p:nvPicPr>
          <p:cNvPr id="7" name="Picture 6" descr="IMG-20240109-WA0098.jpg"/>
          <p:cNvPicPr>
            <a:picLocks noChangeAspect="1"/>
          </p:cNvPicPr>
          <p:nvPr/>
        </p:nvPicPr>
        <p:blipFill>
          <a:blip r:embed="rId4" cstate="print"/>
          <a:stretch>
            <a:fillRect/>
          </a:stretch>
        </p:blipFill>
        <p:spPr>
          <a:xfrm>
            <a:off x="1447800" y="5867401"/>
            <a:ext cx="3046420" cy="2286000"/>
          </a:xfrm>
          <a:prstGeom prst="rect">
            <a:avLst/>
          </a:prstGeom>
        </p:spPr>
      </p:pic>
      <p:pic>
        <p:nvPicPr>
          <p:cNvPr id="9" name="Picture 8" descr="IMG-20240109-WA0099.jpg"/>
          <p:cNvPicPr>
            <a:picLocks noChangeAspect="1"/>
          </p:cNvPicPr>
          <p:nvPr/>
        </p:nvPicPr>
        <p:blipFill>
          <a:blip r:embed="rId5" cstate="print"/>
          <a:stretch>
            <a:fillRect/>
          </a:stretch>
        </p:blipFill>
        <p:spPr>
          <a:xfrm>
            <a:off x="5486400" y="5751145"/>
            <a:ext cx="2895599" cy="2402255"/>
          </a:xfrm>
          <a:prstGeom prst="rect">
            <a:avLst/>
          </a:prstGeom>
        </p:spPr>
      </p:pic>
      <p:pic>
        <p:nvPicPr>
          <p:cNvPr id="10" name="Picture 9" descr="IMG-20240109-WA0100.jpg"/>
          <p:cNvPicPr>
            <a:picLocks noChangeAspect="1"/>
          </p:cNvPicPr>
          <p:nvPr/>
        </p:nvPicPr>
        <p:blipFill>
          <a:blip r:embed="rId6" cstate="print"/>
          <a:stretch>
            <a:fillRect/>
          </a:stretch>
        </p:blipFill>
        <p:spPr>
          <a:xfrm>
            <a:off x="1752600" y="8382000"/>
            <a:ext cx="2667000" cy="3556000"/>
          </a:xfrm>
          <a:prstGeom prst="rect">
            <a:avLst/>
          </a:prstGeom>
        </p:spPr>
      </p:pic>
      <p:pic>
        <p:nvPicPr>
          <p:cNvPr id="11" name="Picture 10" descr="IMG-20240109-WA0101.jpg"/>
          <p:cNvPicPr>
            <a:picLocks noChangeAspect="1"/>
          </p:cNvPicPr>
          <p:nvPr/>
        </p:nvPicPr>
        <p:blipFill>
          <a:blip r:embed="rId7" cstate="print"/>
          <a:stretch>
            <a:fillRect/>
          </a:stretch>
        </p:blipFill>
        <p:spPr>
          <a:xfrm>
            <a:off x="5486400" y="8382000"/>
            <a:ext cx="2819400" cy="3429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524000"/>
            <a:ext cx="9052560" cy="3124200"/>
          </a:xfrm>
        </p:spPr>
        <p:txBody>
          <a:bodyPr>
            <a:normAutofit fontScale="70000" lnSpcReduction="20000"/>
          </a:bodyPr>
          <a:lstStyle/>
          <a:p>
            <a:pPr>
              <a:buNone/>
            </a:pPr>
            <a:r>
              <a:rPr lang="en-US" sz="2800" dirty="0" smtClean="0"/>
              <a:t>     </a:t>
            </a:r>
            <a:r>
              <a:rPr lang="en-US" sz="2800" dirty="0" smtClean="0">
                <a:latin typeface="Agency FB" pitchFamily="34" charset="0"/>
              </a:rPr>
              <a:t>On the occasion of the International Day of Persons with Disabilities, a protest was held in front of the press club organized by the Rights of Special Persons Welfare Foundation (ROSP). Which was led by Central President Wajid Hussain and well-known Dr. Khalid Jameel, while a large number of disabled people also participated in the protest. On this occasion, Wajid Hussain, the central president of Rights of Special Persons Welfare Foundation (ROSP), while addressing the media representatives, said that special persons also have immense potential to serve the country and the nation. Therefore, the quota in government jobs should be increased from three percent to five percent and special people should be represented in the national and provincial assemblies as well. So that special people can also fight for their rights. On this occasion, Dr. Khalid Jameel said that the Rights of Special Persons Welfare Foundation is fighting for the rights of special persons. They not only instill motivation and hope in special persons but also educate and train them to develop their skills. The entire nation should support those who are supporting their families instead of becoming a burden due to disability.</a:t>
            </a:r>
            <a:endParaRPr lang="en-US" sz="28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25</a:t>
            </a:fld>
            <a:endParaRPr lang="en-US"/>
          </a:p>
        </p:txBody>
      </p:sp>
      <p:sp>
        <p:nvSpPr>
          <p:cNvPr id="4" name="Title 3"/>
          <p:cNvSpPr>
            <a:spLocks noGrp="1"/>
          </p:cNvSpPr>
          <p:nvPr>
            <p:ph type="title"/>
          </p:nvPr>
        </p:nvSpPr>
        <p:spPr>
          <a:xfrm>
            <a:off x="533400" y="228600"/>
            <a:ext cx="9052560" cy="1524000"/>
          </a:xfrm>
        </p:spPr>
        <p:txBody>
          <a:bodyPr>
            <a:normAutofit/>
          </a:bodyPr>
          <a:lstStyle/>
          <a:p>
            <a:pPr algn="ctr"/>
            <a:r>
              <a:rPr lang="en-US" sz="4500" dirty="0" smtClean="0">
                <a:solidFill>
                  <a:schemeClr val="accent2"/>
                </a:solidFill>
              </a:rPr>
              <a:t>INTERNATIONAL DISABLED DAY</a:t>
            </a:r>
            <a:endParaRPr lang="en-US" sz="4500" dirty="0">
              <a:solidFill>
                <a:schemeClr val="accent2"/>
              </a:solidFill>
            </a:endParaRPr>
          </a:p>
        </p:txBody>
      </p:sp>
      <p:pic>
        <p:nvPicPr>
          <p:cNvPr id="5" name="Picture 4" descr="WhatsApp Image 2023-12-25 at 08.58.05_7cdfae78.jpg"/>
          <p:cNvPicPr>
            <a:picLocks noChangeAspect="1"/>
          </p:cNvPicPr>
          <p:nvPr/>
        </p:nvPicPr>
        <p:blipFill>
          <a:blip r:embed="rId2"/>
          <a:stretch>
            <a:fillRect/>
          </a:stretch>
        </p:blipFill>
        <p:spPr>
          <a:xfrm>
            <a:off x="685800" y="4876800"/>
            <a:ext cx="4114802" cy="3087701"/>
          </a:xfrm>
          <a:prstGeom prst="rect">
            <a:avLst/>
          </a:prstGeom>
        </p:spPr>
      </p:pic>
      <p:pic>
        <p:nvPicPr>
          <p:cNvPr id="6" name="Picture 5" descr="WhatsApp Image 2023-12-25 at 08.58.04_89d55576.jpg"/>
          <p:cNvPicPr>
            <a:picLocks noChangeAspect="1"/>
          </p:cNvPicPr>
          <p:nvPr/>
        </p:nvPicPr>
        <p:blipFill>
          <a:blip r:embed="rId3"/>
          <a:stretch>
            <a:fillRect/>
          </a:stretch>
        </p:blipFill>
        <p:spPr>
          <a:xfrm>
            <a:off x="5257800" y="4876800"/>
            <a:ext cx="4294276" cy="3048000"/>
          </a:xfrm>
          <a:prstGeom prst="rect">
            <a:avLst/>
          </a:prstGeom>
        </p:spPr>
      </p:pic>
      <p:pic>
        <p:nvPicPr>
          <p:cNvPr id="7" name="Picture 6" descr="WhatsApp Image 2023-12-25 at 08.58.04_7f96e51a.jpg"/>
          <p:cNvPicPr>
            <a:picLocks noChangeAspect="1"/>
          </p:cNvPicPr>
          <p:nvPr/>
        </p:nvPicPr>
        <p:blipFill>
          <a:blip r:embed="rId4"/>
          <a:stretch>
            <a:fillRect/>
          </a:stretch>
        </p:blipFill>
        <p:spPr>
          <a:xfrm>
            <a:off x="2438400" y="8534400"/>
            <a:ext cx="5178915" cy="3886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86000"/>
            <a:ext cx="9052560" cy="1219200"/>
          </a:xfrm>
        </p:spPr>
        <p:txBody>
          <a:bodyPr>
            <a:normAutofit/>
          </a:bodyPr>
          <a:lstStyle/>
          <a:p>
            <a:pPr>
              <a:buNone/>
            </a:pPr>
            <a:r>
              <a:rPr lang="en-US" sz="1900" dirty="0" smtClean="0"/>
              <a:t>     ROSP Team and members Participated Inclusive Livelihood opportunities for all at Nishat Hotel.. Organised By Special Talent Exchange Program (STEP) UNDP</a:t>
            </a:r>
            <a:endParaRPr lang="en-US" sz="1900" dirty="0"/>
          </a:p>
        </p:txBody>
      </p:sp>
      <p:sp>
        <p:nvSpPr>
          <p:cNvPr id="3" name="Slide Number Placeholder 2"/>
          <p:cNvSpPr>
            <a:spLocks noGrp="1"/>
          </p:cNvSpPr>
          <p:nvPr>
            <p:ph type="sldNum" sz="quarter" idx="12"/>
          </p:nvPr>
        </p:nvSpPr>
        <p:spPr/>
        <p:txBody>
          <a:bodyPr/>
          <a:lstStyle/>
          <a:p>
            <a:fld id="{FC7CF1E9-B37D-4524-9E95-27C8D2CB2DC6}" type="slidenum">
              <a:rPr lang="en-US" smtClean="0"/>
              <a:pPr/>
              <a:t>26</a:t>
            </a:fld>
            <a:endParaRPr lang="en-US"/>
          </a:p>
        </p:txBody>
      </p:sp>
      <p:sp>
        <p:nvSpPr>
          <p:cNvPr id="4" name="Title 3"/>
          <p:cNvSpPr>
            <a:spLocks noGrp="1"/>
          </p:cNvSpPr>
          <p:nvPr>
            <p:ph type="title"/>
          </p:nvPr>
        </p:nvSpPr>
        <p:spPr>
          <a:xfrm>
            <a:off x="502920" y="549276"/>
            <a:ext cx="9052560" cy="1660524"/>
          </a:xfrm>
        </p:spPr>
        <p:txBody>
          <a:bodyPr/>
          <a:lstStyle/>
          <a:p>
            <a:pPr algn="ctr"/>
            <a:r>
              <a:rPr lang="en-US" sz="4800" dirty="0" smtClean="0">
                <a:solidFill>
                  <a:schemeClr val="accent2"/>
                </a:solidFill>
              </a:rPr>
              <a:t>AWARENESS SESSION</a:t>
            </a:r>
            <a:endParaRPr lang="en-US" dirty="0">
              <a:solidFill>
                <a:schemeClr val="accent2"/>
              </a:solidFill>
            </a:endParaRPr>
          </a:p>
        </p:txBody>
      </p:sp>
      <p:pic>
        <p:nvPicPr>
          <p:cNvPr id="9" name="Picture 8" descr="IMG-20240109-WA0102.jpg"/>
          <p:cNvPicPr>
            <a:picLocks noChangeAspect="1"/>
          </p:cNvPicPr>
          <p:nvPr/>
        </p:nvPicPr>
        <p:blipFill>
          <a:blip r:embed="rId2"/>
          <a:stretch>
            <a:fillRect/>
          </a:stretch>
        </p:blipFill>
        <p:spPr>
          <a:xfrm>
            <a:off x="1295400" y="3657600"/>
            <a:ext cx="3733800" cy="2800350"/>
          </a:xfrm>
          <a:prstGeom prst="rect">
            <a:avLst/>
          </a:prstGeom>
        </p:spPr>
      </p:pic>
      <p:pic>
        <p:nvPicPr>
          <p:cNvPr id="10" name="Picture 9" descr="IMG-20240109-WA0103.jpg"/>
          <p:cNvPicPr>
            <a:picLocks noChangeAspect="1"/>
          </p:cNvPicPr>
          <p:nvPr/>
        </p:nvPicPr>
        <p:blipFill>
          <a:blip r:embed="rId3"/>
          <a:stretch>
            <a:fillRect/>
          </a:stretch>
        </p:blipFill>
        <p:spPr>
          <a:xfrm>
            <a:off x="5410200" y="3657601"/>
            <a:ext cx="3962400" cy="2743200"/>
          </a:xfrm>
          <a:prstGeom prst="rect">
            <a:avLst/>
          </a:prstGeom>
        </p:spPr>
      </p:pic>
      <p:pic>
        <p:nvPicPr>
          <p:cNvPr id="11" name="Picture 10" descr="IMG-20240109-WA0104.jpg"/>
          <p:cNvPicPr>
            <a:picLocks noChangeAspect="1"/>
          </p:cNvPicPr>
          <p:nvPr/>
        </p:nvPicPr>
        <p:blipFill>
          <a:blip r:embed="rId4"/>
          <a:stretch>
            <a:fillRect/>
          </a:stretch>
        </p:blipFill>
        <p:spPr>
          <a:xfrm>
            <a:off x="1295400" y="6858000"/>
            <a:ext cx="3733800" cy="2801802"/>
          </a:xfrm>
          <a:prstGeom prst="rect">
            <a:avLst/>
          </a:prstGeom>
        </p:spPr>
      </p:pic>
      <p:pic>
        <p:nvPicPr>
          <p:cNvPr id="12" name="Picture 11" descr="IMG-20240109-WA0105.jpg"/>
          <p:cNvPicPr>
            <a:picLocks noChangeAspect="1"/>
          </p:cNvPicPr>
          <p:nvPr/>
        </p:nvPicPr>
        <p:blipFill>
          <a:blip r:embed="rId5"/>
          <a:srcRect t="28571" r="13636" b="14286"/>
          <a:stretch>
            <a:fillRect/>
          </a:stretch>
        </p:blipFill>
        <p:spPr>
          <a:xfrm>
            <a:off x="5410200" y="6857999"/>
            <a:ext cx="3962400" cy="282341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438400"/>
            <a:ext cx="9052560" cy="1990344"/>
          </a:xfrm>
        </p:spPr>
        <p:txBody>
          <a:bodyPr>
            <a:normAutofit fontScale="92500" lnSpcReduction="20000"/>
          </a:bodyPr>
          <a:lstStyle/>
          <a:p>
            <a:pPr>
              <a:buNone/>
            </a:pPr>
            <a:r>
              <a:rPr lang="en-US" dirty="0" smtClean="0"/>
              <a:t> </a:t>
            </a:r>
          </a:p>
          <a:p>
            <a:pPr>
              <a:buNone/>
            </a:pPr>
            <a:r>
              <a:rPr lang="en-US" dirty="0" smtClean="0">
                <a:latin typeface="Agency FB" pitchFamily="34" charset="0"/>
              </a:rPr>
              <a:t>    </a:t>
            </a:r>
            <a:r>
              <a:rPr lang="en-US" sz="3000" dirty="0" smtClean="0">
                <a:latin typeface="Agency FB" pitchFamily="34" charset="0"/>
              </a:rPr>
              <a:t>Our multitalented students performed Recite Quran-E- Paak &amp; Different Naat Shareef ..Organized By ROSP SCHOOL SYSTEM A PROJECT BY ROSP WELFARE FOUNDATION 27th September 2023</a:t>
            </a:r>
            <a:endParaRPr lang="en-US"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27</a:t>
            </a:fld>
            <a:endParaRPr lang="en-US"/>
          </a:p>
        </p:txBody>
      </p:sp>
      <p:sp>
        <p:nvSpPr>
          <p:cNvPr id="4" name="Title 3"/>
          <p:cNvSpPr>
            <a:spLocks noGrp="1"/>
          </p:cNvSpPr>
          <p:nvPr>
            <p:ph type="title"/>
          </p:nvPr>
        </p:nvSpPr>
        <p:spPr/>
        <p:txBody>
          <a:bodyPr>
            <a:normAutofit/>
          </a:bodyPr>
          <a:lstStyle/>
          <a:p>
            <a:pPr algn="ctr"/>
            <a:r>
              <a:rPr lang="en-US" sz="4000" dirty="0" smtClean="0">
                <a:solidFill>
                  <a:schemeClr val="accent2"/>
                </a:solidFill>
              </a:rPr>
              <a:t>JASHN-E- EID MILAD-UN-NABI (P.B.U.H)</a:t>
            </a:r>
            <a:endParaRPr lang="en-US" sz="5400" dirty="0">
              <a:solidFill>
                <a:schemeClr val="accent2"/>
              </a:solidFill>
            </a:endParaRPr>
          </a:p>
        </p:txBody>
      </p:sp>
      <p:pic>
        <p:nvPicPr>
          <p:cNvPr id="11" name="Picture 10" descr="IMG-20240109-WA0107.jpg"/>
          <p:cNvPicPr>
            <a:picLocks noChangeAspect="1"/>
          </p:cNvPicPr>
          <p:nvPr/>
        </p:nvPicPr>
        <p:blipFill>
          <a:blip r:embed="rId2" cstate="print"/>
          <a:stretch>
            <a:fillRect/>
          </a:stretch>
        </p:blipFill>
        <p:spPr>
          <a:xfrm>
            <a:off x="990600" y="4572000"/>
            <a:ext cx="3429000" cy="2573083"/>
          </a:xfrm>
          <a:prstGeom prst="rect">
            <a:avLst/>
          </a:prstGeom>
        </p:spPr>
      </p:pic>
      <p:pic>
        <p:nvPicPr>
          <p:cNvPr id="12" name="Picture 11" descr="IMG-20240109-WA0106.jpg"/>
          <p:cNvPicPr>
            <a:picLocks noChangeAspect="1"/>
          </p:cNvPicPr>
          <p:nvPr/>
        </p:nvPicPr>
        <p:blipFill>
          <a:blip r:embed="rId3"/>
          <a:stretch>
            <a:fillRect/>
          </a:stretch>
        </p:blipFill>
        <p:spPr>
          <a:xfrm>
            <a:off x="5334000" y="4572000"/>
            <a:ext cx="3429000" cy="2573083"/>
          </a:xfrm>
          <a:prstGeom prst="rect">
            <a:avLst/>
          </a:prstGeom>
        </p:spPr>
      </p:pic>
      <p:pic>
        <p:nvPicPr>
          <p:cNvPr id="13" name="Picture 12" descr="IMG-20240109-WA0108.jpg"/>
          <p:cNvPicPr>
            <a:picLocks noChangeAspect="1"/>
          </p:cNvPicPr>
          <p:nvPr/>
        </p:nvPicPr>
        <p:blipFill>
          <a:blip r:embed="rId4"/>
          <a:stretch>
            <a:fillRect/>
          </a:stretch>
        </p:blipFill>
        <p:spPr>
          <a:xfrm>
            <a:off x="990600" y="7391400"/>
            <a:ext cx="3581400" cy="4343400"/>
          </a:xfrm>
          <a:prstGeom prst="rect">
            <a:avLst/>
          </a:prstGeom>
        </p:spPr>
      </p:pic>
      <p:pic>
        <p:nvPicPr>
          <p:cNvPr id="14" name="Picture 13" descr="IMG-20240109-WA0109.jpg"/>
          <p:cNvPicPr>
            <a:picLocks noChangeAspect="1"/>
          </p:cNvPicPr>
          <p:nvPr/>
        </p:nvPicPr>
        <p:blipFill>
          <a:blip r:embed="rId5"/>
          <a:stretch>
            <a:fillRect/>
          </a:stretch>
        </p:blipFill>
        <p:spPr>
          <a:xfrm>
            <a:off x="5105400" y="7467600"/>
            <a:ext cx="3810000" cy="3810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752600"/>
            <a:ext cx="9052560" cy="1837943"/>
          </a:xfrm>
        </p:spPr>
        <p:txBody>
          <a:bodyPr/>
          <a:lstStyle/>
          <a:p>
            <a:pPr>
              <a:buNone/>
            </a:pPr>
            <a:r>
              <a:rPr lang="en-US" dirty="0" smtClean="0"/>
              <a:t>  </a:t>
            </a:r>
            <a:r>
              <a:rPr lang="en-US" sz="2000" dirty="0" smtClean="0">
                <a:latin typeface="Agency FB" pitchFamily="34" charset="0"/>
              </a:rPr>
              <a:t>ROSP Welfare foundation Celebrated World Teachers' Day is held annually on October 5 to celebrate all teachers around the globe. World Teachers' Day is an annual international day which is celebrated on October 5 to celebrate the work of teachers.</a:t>
            </a:r>
            <a:endParaRPr lang="en-US" sz="20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28</a:t>
            </a:fld>
            <a:endParaRPr lang="en-US"/>
          </a:p>
        </p:txBody>
      </p:sp>
      <p:sp>
        <p:nvSpPr>
          <p:cNvPr id="4" name="Title 3"/>
          <p:cNvSpPr>
            <a:spLocks noGrp="1"/>
          </p:cNvSpPr>
          <p:nvPr>
            <p:ph type="title"/>
          </p:nvPr>
        </p:nvSpPr>
        <p:spPr>
          <a:xfrm>
            <a:off x="502920" y="549276"/>
            <a:ext cx="9022080" cy="1127124"/>
          </a:xfrm>
        </p:spPr>
        <p:txBody>
          <a:bodyPr>
            <a:noAutofit/>
          </a:bodyPr>
          <a:lstStyle/>
          <a:p>
            <a:pPr algn="ctr"/>
            <a:r>
              <a:rPr lang="en-US" sz="4400" dirty="0" smtClean="0">
                <a:solidFill>
                  <a:schemeClr val="accent2"/>
                </a:solidFill>
                <a:latin typeface="Arial Black" pitchFamily="34" charset="0"/>
              </a:rPr>
              <a:t>World Teachers' Day</a:t>
            </a:r>
            <a:endParaRPr lang="en-US" sz="4400" dirty="0">
              <a:solidFill>
                <a:schemeClr val="accent2"/>
              </a:solidFill>
              <a:latin typeface="Arial Black" pitchFamily="34" charset="0"/>
            </a:endParaRPr>
          </a:p>
        </p:txBody>
      </p:sp>
      <p:pic>
        <p:nvPicPr>
          <p:cNvPr id="5" name="Picture 4" descr="WhatsApp Image 2024-01-09 at 05.57.06_9cf2c45f.jpg"/>
          <p:cNvPicPr>
            <a:picLocks noChangeAspect="1"/>
          </p:cNvPicPr>
          <p:nvPr/>
        </p:nvPicPr>
        <p:blipFill>
          <a:blip r:embed="rId2"/>
          <a:stretch>
            <a:fillRect/>
          </a:stretch>
        </p:blipFill>
        <p:spPr>
          <a:xfrm>
            <a:off x="4572000" y="3276600"/>
            <a:ext cx="4876800" cy="3659496"/>
          </a:xfrm>
          <a:prstGeom prst="rect">
            <a:avLst/>
          </a:prstGeom>
        </p:spPr>
      </p:pic>
      <p:pic>
        <p:nvPicPr>
          <p:cNvPr id="6" name="Picture 5" descr="WhatsApp Image 2024-01-09 at 05.57.07_3fbe7215.jpg"/>
          <p:cNvPicPr>
            <a:picLocks noChangeAspect="1"/>
          </p:cNvPicPr>
          <p:nvPr/>
        </p:nvPicPr>
        <p:blipFill>
          <a:blip r:embed="rId3"/>
          <a:stretch>
            <a:fillRect/>
          </a:stretch>
        </p:blipFill>
        <p:spPr>
          <a:xfrm>
            <a:off x="1143000" y="7391400"/>
            <a:ext cx="7086600" cy="398414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76400"/>
            <a:ext cx="9052560" cy="2828543"/>
          </a:xfrm>
        </p:spPr>
        <p:txBody>
          <a:bodyPr>
            <a:normAutofit/>
          </a:bodyPr>
          <a:lstStyle/>
          <a:p>
            <a:pPr>
              <a:buNone/>
            </a:pPr>
            <a:r>
              <a:rPr lang="en-US" dirty="0" smtClean="0"/>
              <a:t>   </a:t>
            </a:r>
            <a:r>
              <a:rPr lang="en-US" sz="1700" dirty="0" smtClean="0">
                <a:latin typeface="Agency FB" pitchFamily="34" charset="0"/>
              </a:rPr>
              <a:t>Held On October  28th, 2023At Mughalpura Branch Lahore"This Programme Started With The Recitation of the Holy Quran by ROSP School Child’ Then Naat-e-Rasool Maqbool Was Presented.ROSP School childrenPresented Very popular National Songs And Cultural, Balochi K. P. K Punjabiand SindhiTablus, Which Were Appreciated By All In The Audiance, Programme Was attended by chief Guests, Wajid Hussain Who alsopresented Giftd, to school children,Teachers And Children Who Presented Items At The Stage.Funfair is one of the most popular school events. It brings the community together in a spirit of fun. Its a good resource for children to socialize with other children or people. They also get a chance to meet the parents and family members of their friends.There were many games and food stalls which served mouth watering delicacies.Our colorful , fun fair style booths create a festival atmosphere that really attracts a crowd.</a:t>
            </a:r>
            <a:endParaRPr lang="en-US" sz="17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29</a:t>
            </a:fld>
            <a:endParaRPr lang="en-US"/>
          </a:p>
        </p:txBody>
      </p:sp>
      <p:sp>
        <p:nvSpPr>
          <p:cNvPr id="4" name="Title 3"/>
          <p:cNvSpPr>
            <a:spLocks noGrp="1"/>
          </p:cNvSpPr>
          <p:nvPr>
            <p:ph type="title"/>
          </p:nvPr>
        </p:nvSpPr>
        <p:spPr>
          <a:xfrm>
            <a:off x="609600" y="152400"/>
            <a:ext cx="9052560" cy="1768476"/>
          </a:xfrm>
        </p:spPr>
        <p:txBody>
          <a:bodyPr>
            <a:noAutofit/>
          </a:bodyPr>
          <a:lstStyle/>
          <a:p>
            <a:pPr algn="ctr"/>
            <a:r>
              <a:rPr lang="en-US" sz="3600" dirty="0" smtClean="0">
                <a:solidFill>
                  <a:schemeClr val="accent2"/>
                </a:solidFill>
              </a:rPr>
              <a:t>ROSP SCHOOL SYSTEM Organised 1st ANNUAL FUNFAIR</a:t>
            </a:r>
            <a:endParaRPr lang="en-US" sz="3600" dirty="0">
              <a:solidFill>
                <a:schemeClr val="accent2"/>
              </a:solidFill>
            </a:endParaRPr>
          </a:p>
        </p:txBody>
      </p:sp>
      <p:pic>
        <p:nvPicPr>
          <p:cNvPr id="5" name="Picture 4" descr="IMG-20240109-WA0113.jpg"/>
          <p:cNvPicPr>
            <a:picLocks noChangeAspect="1"/>
          </p:cNvPicPr>
          <p:nvPr/>
        </p:nvPicPr>
        <p:blipFill>
          <a:blip r:embed="rId2"/>
          <a:stretch>
            <a:fillRect/>
          </a:stretch>
        </p:blipFill>
        <p:spPr>
          <a:xfrm>
            <a:off x="1219200" y="4495800"/>
            <a:ext cx="3536228" cy="1985347"/>
          </a:xfrm>
          <a:prstGeom prst="rect">
            <a:avLst/>
          </a:prstGeom>
        </p:spPr>
      </p:pic>
      <p:pic>
        <p:nvPicPr>
          <p:cNvPr id="6" name="Picture 5" descr="IMG-20240109-WA0114.jpg"/>
          <p:cNvPicPr>
            <a:picLocks noChangeAspect="1"/>
          </p:cNvPicPr>
          <p:nvPr/>
        </p:nvPicPr>
        <p:blipFill>
          <a:blip r:embed="rId3"/>
          <a:stretch>
            <a:fillRect/>
          </a:stretch>
        </p:blipFill>
        <p:spPr>
          <a:xfrm>
            <a:off x="5257800" y="4495800"/>
            <a:ext cx="3810000" cy="1981200"/>
          </a:xfrm>
          <a:prstGeom prst="rect">
            <a:avLst/>
          </a:prstGeom>
        </p:spPr>
      </p:pic>
      <p:pic>
        <p:nvPicPr>
          <p:cNvPr id="7" name="Picture 6" descr="IMG-20240109-WA0115.jpg"/>
          <p:cNvPicPr>
            <a:picLocks noChangeAspect="1"/>
          </p:cNvPicPr>
          <p:nvPr/>
        </p:nvPicPr>
        <p:blipFill>
          <a:blip r:embed="rId4"/>
          <a:srcRect t="18182"/>
          <a:stretch>
            <a:fillRect/>
          </a:stretch>
        </p:blipFill>
        <p:spPr>
          <a:xfrm>
            <a:off x="1219200" y="6705600"/>
            <a:ext cx="3581400" cy="2743200"/>
          </a:xfrm>
          <a:prstGeom prst="rect">
            <a:avLst/>
          </a:prstGeom>
        </p:spPr>
      </p:pic>
      <p:pic>
        <p:nvPicPr>
          <p:cNvPr id="8" name="Picture 7" descr="IMG-20240109-WA0116.jpg"/>
          <p:cNvPicPr>
            <a:picLocks noChangeAspect="1"/>
          </p:cNvPicPr>
          <p:nvPr/>
        </p:nvPicPr>
        <p:blipFill>
          <a:blip r:embed="rId5"/>
          <a:stretch>
            <a:fillRect/>
          </a:stretch>
        </p:blipFill>
        <p:spPr>
          <a:xfrm>
            <a:off x="5181600" y="6781800"/>
            <a:ext cx="3810000" cy="2743200"/>
          </a:xfrm>
          <a:prstGeom prst="rect">
            <a:avLst/>
          </a:prstGeom>
        </p:spPr>
      </p:pic>
      <p:pic>
        <p:nvPicPr>
          <p:cNvPr id="9" name="Picture 8" descr="IMG-20240109-WA0118.jpg"/>
          <p:cNvPicPr>
            <a:picLocks noChangeAspect="1"/>
          </p:cNvPicPr>
          <p:nvPr/>
        </p:nvPicPr>
        <p:blipFill>
          <a:blip r:embed="rId6"/>
          <a:stretch>
            <a:fillRect/>
          </a:stretch>
        </p:blipFill>
        <p:spPr>
          <a:xfrm>
            <a:off x="5867400" y="9906000"/>
            <a:ext cx="2133600" cy="2844800"/>
          </a:xfrm>
          <a:prstGeom prst="rect">
            <a:avLst/>
          </a:prstGeom>
        </p:spPr>
      </p:pic>
      <p:pic>
        <p:nvPicPr>
          <p:cNvPr id="10" name="Picture 9" descr="IMG-20240109-WA0117.jpg"/>
          <p:cNvPicPr>
            <a:picLocks noChangeAspect="1"/>
          </p:cNvPicPr>
          <p:nvPr/>
        </p:nvPicPr>
        <p:blipFill>
          <a:blip r:embed="rId7"/>
          <a:stretch>
            <a:fillRect/>
          </a:stretch>
        </p:blipFill>
        <p:spPr>
          <a:xfrm>
            <a:off x="1440624" y="9982200"/>
            <a:ext cx="3664776" cy="205751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3886200"/>
            <a:ext cx="9052560" cy="8128384"/>
          </a:xfrm>
        </p:spPr>
        <p:txBody>
          <a:bodyPr/>
          <a:lstStyle/>
          <a:p>
            <a:pPr marL="905973" indent="-742950">
              <a:buClr>
                <a:schemeClr val="accent2"/>
              </a:buClr>
            </a:pPr>
            <a:r>
              <a:rPr lang="en-US" dirty="0" smtClean="0">
                <a:solidFill>
                  <a:schemeClr val="bg2">
                    <a:lumMod val="10000"/>
                  </a:schemeClr>
                </a:solidFill>
                <a:latin typeface="Agency FB" pitchFamily="34" charset="0"/>
              </a:rPr>
              <a:t>Vision and Mission               </a:t>
            </a:r>
          </a:p>
          <a:p>
            <a:pPr marL="905973" indent="-742950">
              <a:buClr>
                <a:schemeClr val="accent2"/>
              </a:buClr>
            </a:pPr>
            <a:r>
              <a:rPr lang="en-US" dirty="0" smtClean="0">
                <a:solidFill>
                  <a:schemeClr val="bg2">
                    <a:lumMod val="10000"/>
                  </a:schemeClr>
                </a:solidFill>
                <a:latin typeface="Agency FB" pitchFamily="34" charset="0"/>
              </a:rPr>
              <a:t>Board of Trustee</a:t>
            </a:r>
          </a:p>
          <a:p>
            <a:pPr marL="905973" indent="-742950">
              <a:buClr>
                <a:schemeClr val="accent2"/>
              </a:buClr>
            </a:pPr>
            <a:r>
              <a:rPr lang="en-US" dirty="0" smtClean="0">
                <a:solidFill>
                  <a:schemeClr val="bg2">
                    <a:lumMod val="10000"/>
                  </a:schemeClr>
                </a:solidFill>
                <a:latin typeface="Agency FB" pitchFamily="34" charset="0"/>
              </a:rPr>
              <a:t>Message from CEO</a:t>
            </a:r>
          </a:p>
          <a:p>
            <a:pPr marL="905973" indent="-742950">
              <a:buClr>
                <a:schemeClr val="accent2"/>
              </a:buClr>
            </a:pPr>
            <a:r>
              <a:rPr lang="en-US" dirty="0" smtClean="0">
                <a:solidFill>
                  <a:schemeClr val="bg2">
                    <a:lumMod val="10000"/>
                  </a:schemeClr>
                </a:solidFill>
                <a:latin typeface="Agency FB" pitchFamily="34" charset="0"/>
              </a:rPr>
              <a:t>Programs &amp; Project</a:t>
            </a:r>
          </a:p>
          <a:p>
            <a:pPr marL="905973" indent="-742950">
              <a:buClr>
                <a:schemeClr val="accent2"/>
              </a:buClr>
            </a:pPr>
            <a:r>
              <a:rPr lang="en-US" dirty="0" smtClean="0">
                <a:solidFill>
                  <a:schemeClr val="bg2">
                    <a:lumMod val="10000"/>
                  </a:schemeClr>
                </a:solidFill>
                <a:latin typeface="Agency FB" pitchFamily="34" charset="0"/>
              </a:rPr>
              <a:t>Activities at the Glance</a:t>
            </a:r>
          </a:p>
          <a:p>
            <a:pPr marL="905973" indent="-742950">
              <a:buClr>
                <a:schemeClr val="accent2"/>
              </a:buClr>
            </a:pPr>
            <a:r>
              <a:rPr lang="en-US" dirty="0" smtClean="0">
                <a:solidFill>
                  <a:schemeClr val="bg2">
                    <a:lumMod val="10000"/>
                  </a:schemeClr>
                </a:solidFill>
                <a:latin typeface="Agency FB" pitchFamily="34" charset="0"/>
              </a:rPr>
              <a:t>Objective</a:t>
            </a:r>
          </a:p>
          <a:p>
            <a:pPr marL="905973" indent="-742950">
              <a:buClr>
                <a:schemeClr val="accent2"/>
              </a:buClr>
            </a:pPr>
            <a:r>
              <a:rPr lang="en-US" dirty="0" smtClean="0">
                <a:solidFill>
                  <a:schemeClr val="bg2">
                    <a:lumMod val="10000"/>
                  </a:schemeClr>
                </a:solidFill>
                <a:latin typeface="Agency FB" pitchFamily="34" charset="0"/>
              </a:rPr>
              <a:t>Our </a:t>
            </a:r>
            <a:r>
              <a:rPr lang="en-US" dirty="0" smtClean="0">
                <a:solidFill>
                  <a:schemeClr val="bg2">
                    <a:lumMod val="10000"/>
                  </a:schemeClr>
                </a:solidFill>
                <a:latin typeface="Agency FB" pitchFamily="34" charset="0"/>
              </a:rPr>
              <a:t>Services</a:t>
            </a:r>
          </a:p>
          <a:p>
            <a:pPr marL="905973" indent="-742950">
              <a:buClr>
                <a:schemeClr val="accent2"/>
              </a:buClr>
            </a:pPr>
            <a:r>
              <a:rPr lang="en-US" sz="3600" dirty="0" smtClean="0">
                <a:solidFill>
                  <a:schemeClr val="bg2">
                    <a:lumMod val="10000"/>
                  </a:schemeClr>
                </a:solidFill>
                <a:latin typeface="Agency FB" pitchFamily="34" charset="0"/>
              </a:rPr>
              <a:t>MEDIA COVERAGE</a:t>
            </a:r>
            <a:endParaRPr lang="en-US" dirty="0" smtClean="0">
              <a:solidFill>
                <a:schemeClr val="bg2">
                  <a:lumMod val="10000"/>
                </a:schemeClr>
              </a:solidFill>
              <a:latin typeface="Agency FB" pitchFamily="34" charset="0"/>
            </a:endParaRPr>
          </a:p>
          <a:p>
            <a:pPr marL="905973" indent="-742950">
              <a:buClr>
                <a:schemeClr val="accent2"/>
              </a:buClr>
            </a:pPr>
            <a:r>
              <a:rPr lang="en-US" dirty="0" smtClean="0">
                <a:solidFill>
                  <a:schemeClr val="bg2">
                    <a:lumMod val="10000"/>
                  </a:schemeClr>
                </a:solidFill>
                <a:latin typeface="Agency FB" pitchFamily="34" charset="0"/>
              </a:rPr>
              <a:t>Accounts Detail</a:t>
            </a:r>
          </a:p>
          <a:p>
            <a:pPr marL="905973" indent="-742950">
              <a:buClr>
                <a:schemeClr val="accent2"/>
              </a:buClr>
            </a:pPr>
            <a:r>
              <a:rPr lang="en-US" dirty="0" smtClean="0">
                <a:solidFill>
                  <a:schemeClr val="bg2">
                    <a:lumMod val="10000"/>
                  </a:schemeClr>
                </a:solidFill>
                <a:latin typeface="Agency FB" pitchFamily="34" charset="0"/>
              </a:rPr>
              <a:t>MOU with different Institute</a:t>
            </a:r>
          </a:p>
          <a:p>
            <a:pPr marL="905973" indent="-742950">
              <a:buClr>
                <a:schemeClr val="accent2"/>
              </a:buClr>
            </a:pPr>
            <a:r>
              <a:rPr lang="en-US" dirty="0" smtClean="0">
                <a:solidFill>
                  <a:schemeClr val="bg2">
                    <a:lumMod val="10000"/>
                  </a:schemeClr>
                </a:solidFill>
                <a:latin typeface="Agency FB" pitchFamily="34" charset="0"/>
              </a:rPr>
              <a:t>Sponsership </a:t>
            </a:r>
            <a:r>
              <a:rPr lang="en-US" dirty="0" smtClean="0">
                <a:solidFill>
                  <a:schemeClr val="bg2">
                    <a:lumMod val="10000"/>
                  </a:schemeClr>
                </a:solidFill>
                <a:latin typeface="Agency FB" pitchFamily="34" charset="0"/>
              </a:rPr>
              <a:t>Forms</a:t>
            </a:r>
            <a:endParaRPr lang="en-US" dirty="0" smtClean="0">
              <a:solidFill>
                <a:schemeClr val="bg2">
                  <a:lumMod val="10000"/>
                </a:schemeClr>
              </a:solidFill>
              <a:latin typeface="Agency FB" pitchFamily="34" charset="0"/>
            </a:endParaRPr>
          </a:p>
        </p:txBody>
      </p:sp>
      <p:sp>
        <p:nvSpPr>
          <p:cNvPr id="4" name="Slide Number Placeholder 3"/>
          <p:cNvSpPr>
            <a:spLocks noGrp="1"/>
          </p:cNvSpPr>
          <p:nvPr>
            <p:ph type="sldNum" sz="quarter" idx="12"/>
          </p:nvPr>
        </p:nvSpPr>
        <p:spPr/>
        <p:txBody>
          <a:bodyPr/>
          <a:lstStyle/>
          <a:p>
            <a:fld id="{FC7CF1E9-B37D-4524-9E95-27C8D2CB2DC6}" type="slidenum">
              <a:rPr lang="en-US" smtClean="0"/>
              <a:pPr/>
              <a:t>3</a:t>
            </a:fld>
            <a:endParaRPr lang="en-US"/>
          </a:p>
        </p:txBody>
      </p:sp>
      <p:sp>
        <p:nvSpPr>
          <p:cNvPr id="7" name="Rectangle 6"/>
          <p:cNvSpPr/>
          <p:nvPr/>
        </p:nvSpPr>
        <p:spPr>
          <a:xfrm>
            <a:off x="2438401" y="1066800"/>
            <a:ext cx="4876801" cy="1143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r>
              <a:rPr lang="en-US" sz="3600" b="1" dirty="0" smtClean="0"/>
              <a:t>TABLE OF CONTENTS</a:t>
            </a:r>
            <a:endParaRPr lang="en-US" sz="36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9052560" cy="1447800"/>
          </a:xfrm>
        </p:spPr>
        <p:txBody>
          <a:bodyPr/>
          <a:lstStyle/>
          <a:p>
            <a:pPr>
              <a:buNone/>
            </a:pPr>
            <a:r>
              <a:rPr lang="en-US" dirty="0" smtClean="0"/>
              <a:t>  </a:t>
            </a:r>
            <a:r>
              <a:rPr lang="en-US" sz="2800" dirty="0" smtClean="0">
                <a:latin typeface="Agency FB" pitchFamily="34" charset="0"/>
              </a:rPr>
              <a:t>ROSP School System Participated Organised by The Trust School Annual Mega Event'23 At Children Library Complex..</a:t>
            </a:r>
            <a:endParaRPr lang="en-US"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30</a:t>
            </a:fld>
            <a:endParaRPr lang="en-US"/>
          </a:p>
        </p:txBody>
      </p:sp>
      <p:sp>
        <p:nvSpPr>
          <p:cNvPr id="4" name="Title 3"/>
          <p:cNvSpPr>
            <a:spLocks noGrp="1"/>
          </p:cNvSpPr>
          <p:nvPr>
            <p:ph type="title"/>
          </p:nvPr>
        </p:nvSpPr>
        <p:spPr>
          <a:xfrm>
            <a:off x="2057400" y="457200"/>
            <a:ext cx="6507480" cy="1203324"/>
          </a:xfrm>
        </p:spPr>
        <p:txBody>
          <a:bodyPr>
            <a:normAutofit/>
          </a:bodyPr>
          <a:lstStyle/>
          <a:p>
            <a:pPr algn="ctr"/>
            <a:r>
              <a:rPr lang="en-US" sz="3600" dirty="0" smtClean="0">
                <a:solidFill>
                  <a:schemeClr val="accent2"/>
                </a:solidFill>
              </a:rPr>
              <a:t>ANNUAL MEGA EVENT</a:t>
            </a:r>
            <a:endParaRPr lang="en-US" sz="3600" dirty="0">
              <a:solidFill>
                <a:schemeClr val="accent2"/>
              </a:solidFill>
            </a:endParaRPr>
          </a:p>
        </p:txBody>
      </p:sp>
      <p:pic>
        <p:nvPicPr>
          <p:cNvPr id="5" name="Picture 4" descr="IMG-20240109-WA0119.jpg"/>
          <p:cNvPicPr>
            <a:picLocks noChangeAspect="1"/>
          </p:cNvPicPr>
          <p:nvPr/>
        </p:nvPicPr>
        <p:blipFill>
          <a:blip r:embed="rId2"/>
          <a:stretch>
            <a:fillRect/>
          </a:stretch>
        </p:blipFill>
        <p:spPr>
          <a:xfrm>
            <a:off x="1524000" y="3200400"/>
            <a:ext cx="4134314" cy="2112235"/>
          </a:xfrm>
          <a:prstGeom prst="rect">
            <a:avLst/>
          </a:prstGeom>
        </p:spPr>
      </p:pic>
      <p:pic>
        <p:nvPicPr>
          <p:cNvPr id="6" name="Picture 5" descr="IMG-20240109-WA0120.jpg"/>
          <p:cNvPicPr>
            <a:picLocks noChangeAspect="1"/>
          </p:cNvPicPr>
          <p:nvPr/>
        </p:nvPicPr>
        <p:blipFill>
          <a:blip r:embed="rId3" cstate="print"/>
          <a:stretch>
            <a:fillRect/>
          </a:stretch>
        </p:blipFill>
        <p:spPr>
          <a:xfrm>
            <a:off x="6629400" y="3200400"/>
            <a:ext cx="2288286" cy="3200400"/>
          </a:xfrm>
          <a:prstGeom prst="rect">
            <a:avLst/>
          </a:prstGeom>
        </p:spPr>
      </p:pic>
      <p:pic>
        <p:nvPicPr>
          <p:cNvPr id="7" name="Picture 6" descr="IMG-20240109-WA0121.jpg"/>
          <p:cNvPicPr>
            <a:picLocks noChangeAspect="1"/>
          </p:cNvPicPr>
          <p:nvPr/>
        </p:nvPicPr>
        <p:blipFill>
          <a:blip r:embed="rId4" cstate="print"/>
          <a:stretch>
            <a:fillRect/>
          </a:stretch>
        </p:blipFill>
        <p:spPr>
          <a:xfrm>
            <a:off x="1524000" y="5867400"/>
            <a:ext cx="2209800" cy="3352800"/>
          </a:xfrm>
          <a:prstGeom prst="rect">
            <a:avLst/>
          </a:prstGeom>
        </p:spPr>
      </p:pic>
      <p:pic>
        <p:nvPicPr>
          <p:cNvPr id="8" name="Picture 7" descr="IMG-20240109-WA0122.jpg"/>
          <p:cNvPicPr>
            <a:picLocks noChangeAspect="1"/>
          </p:cNvPicPr>
          <p:nvPr/>
        </p:nvPicPr>
        <p:blipFill>
          <a:blip r:embed="rId5"/>
          <a:srcRect t="8416" b="24252"/>
          <a:stretch>
            <a:fillRect/>
          </a:stretch>
        </p:blipFill>
        <p:spPr>
          <a:xfrm>
            <a:off x="4038600" y="6781800"/>
            <a:ext cx="4826105" cy="2438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828800"/>
            <a:ext cx="9052560" cy="1600200"/>
          </a:xfrm>
        </p:spPr>
        <p:txBody>
          <a:bodyPr>
            <a:normAutofit fontScale="92500"/>
          </a:bodyPr>
          <a:lstStyle/>
          <a:p>
            <a:pPr>
              <a:buNone/>
            </a:pPr>
            <a:r>
              <a:rPr lang="en-US" sz="1400" dirty="0" smtClean="0">
                <a:latin typeface="Agency FB" pitchFamily="34" charset="0"/>
              </a:rPr>
              <a:t>           </a:t>
            </a:r>
            <a:r>
              <a:rPr lang="en-US" sz="2400" dirty="0" smtClean="0">
                <a:latin typeface="Agency FB" pitchFamily="34" charset="0"/>
              </a:rPr>
              <a:t>Recognizing rehabilitation as an indispensable health service,  Ministry of NHSRC, in collaboration with Provincial Health  and Social Welfare Department, WHO, ReLAB-HS and Humanity Inclusion is organizing  2 Days Consultative Workshop Formulation of Federal &amp; Provincial Rehabilitation &amp; Assitive Technology Strategic Action Plans. (2023-2028)</a:t>
            </a:r>
            <a:endParaRPr lang="en-US" sz="24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31</a:t>
            </a:fld>
            <a:endParaRPr lang="en-US"/>
          </a:p>
        </p:txBody>
      </p:sp>
      <p:sp>
        <p:nvSpPr>
          <p:cNvPr id="4" name="Title 3"/>
          <p:cNvSpPr>
            <a:spLocks noGrp="1"/>
          </p:cNvSpPr>
          <p:nvPr>
            <p:ph type="title"/>
          </p:nvPr>
        </p:nvSpPr>
        <p:spPr>
          <a:xfrm>
            <a:off x="502920" y="549276"/>
            <a:ext cx="9052560" cy="1279524"/>
          </a:xfrm>
        </p:spPr>
        <p:txBody>
          <a:bodyPr>
            <a:normAutofit/>
          </a:bodyPr>
          <a:lstStyle/>
          <a:p>
            <a:pPr algn="ctr"/>
            <a:r>
              <a:rPr lang="en-US" sz="4800" dirty="0" smtClean="0">
                <a:solidFill>
                  <a:schemeClr val="accent2"/>
                </a:solidFill>
                <a:latin typeface="Arial Black" pitchFamily="34" charset="0"/>
              </a:rPr>
              <a:t>CONSULTATIVE MEETING</a:t>
            </a:r>
            <a:endParaRPr lang="en-US" sz="4800" dirty="0">
              <a:solidFill>
                <a:schemeClr val="accent2"/>
              </a:solidFill>
              <a:latin typeface="Arial Black" pitchFamily="34" charset="0"/>
            </a:endParaRPr>
          </a:p>
        </p:txBody>
      </p:sp>
      <p:pic>
        <p:nvPicPr>
          <p:cNvPr id="5" name="Picture 4" descr="WhatsApp Image 2024-01-09 at 06.24.43_1c5e7056.jpg"/>
          <p:cNvPicPr>
            <a:picLocks noChangeAspect="1"/>
          </p:cNvPicPr>
          <p:nvPr/>
        </p:nvPicPr>
        <p:blipFill>
          <a:blip r:embed="rId2"/>
          <a:stretch>
            <a:fillRect/>
          </a:stretch>
        </p:blipFill>
        <p:spPr>
          <a:xfrm>
            <a:off x="5334000" y="3733800"/>
            <a:ext cx="3733800" cy="2801802"/>
          </a:xfrm>
          <a:prstGeom prst="rect">
            <a:avLst/>
          </a:prstGeom>
        </p:spPr>
      </p:pic>
      <p:pic>
        <p:nvPicPr>
          <p:cNvPr id="6" name="Picture 5" descr="WhatsApp Image 2024-01-09 at 06.24.44_50de0c72.jpg"/>
          <p:cNvPicPr>
            <a:picLocks noChangeAspect="1"/>
          </p:cNvPicPr>
          <p:nvPr/>
        </p:nvPicPr>
        <p:blipFill>
          <a:blip r:embed="rId3"/>
          <a:stretch>
            <a:fillRect/>
          </a:stretch>
        </p:blipFill>
        <p:spPr>
          <a:xfrm>
            <a:off x="914400" y="3733800"/>
            <a:ext cx="3607536" cy="2819400"/>
          </a:xfrm>
          <a:prstGeom prst="rect">
            <a:avLst/>
          </a:prstGeom>
        </p:spPr>
      </p:pic>
      <p:pic>
        <p:nvPicPr>
          <p:cNvPr id="7" name="Picture 6" descr="WhatsApp Image 2024-01-09 at 06.24.44_996baad5.jpg"/>
          <p:cNvPicPr>
            <a:picLocks noChangeAspect="1"/>
          </p:cNvPicPr>
          <p:nvPr/>
        </p:nvPicPr>
        <p:blipFill>
          <a:blip r:embed="rId4" cstate="print"/>
          <a:stretch>
            <a:fillRect/>
          </a:stretch>
        </p:blipFill>
        <p:spPr>
          <a:xfrm>
            <a:off x="3200400" y="7162800"/>
            <a:ext cx="3200400" cy="42672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9052560" cy="1371600"/>
          </a:xfrm>
        </p:spPr>
        <p:txBody>
          <a:bodyPr/>
          <a:lstStyle/>
          <a:p>
            <a:pPr>
              <a:buNone/>
            </a:pPr>
            <a:r>
              <a:rPr lang="en-US" dirty="0" smtClean="0"/>
              <a:t>  </a:t>
            </a:r>
            <a:r>
              <a:rPr lang="en-US" sz="2400" dirty="0" smtClean="0">
                <a:latin typeface="Agency FB" pitchFamily="34" charset="0"/>
              </a:rPr>
              <a:t>Today The PSRD Fundraiser Event at Flatti's Hotel  Our Mother Institute. Always Old Is Gold.</a:t>
            </a:r>
            <a:endParaRPr lang="en-US"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32</a:t>
            </a:fld>
            <a:endParaRPr lang="en-US"/>
          </a:p>
        </p:txBody>
      </p:sp>
      <p:sp>
        <p:nvSpPr>
          <p:cNvPr id="4" name="Title 3"/>
          <p:cNvSpPr>
            <a:spLocks noGrp="1"/>
          </p:cNvSpPr>
          <p:nvPr>
            <p:ph type="title"/>
          </p:nvPr>
        </p:nvSpPr>
        <p:spPr>
          <a:xfrm>
            <a:off x="1752600" y="533400"/>
            <a:ext cx="6705600" cy="1050924"/>
          </a:xfrm>
        </p:spPr>
        <p:txBody>
          <a:bodyPr>
            <a:normAutofit/>
          </a:bodyPr>
          <a:lstStyle/>
          <a:p>
            <a:pPr algn="ctr"/>
            <a:r>
              <a:rPr lang="en-US" sz="4400" dirty="0" smtClean="0">
                <a:solidFill>
                  <a:schemeClr val="accent2"/>
                </a:solidFill>
                <a:effectLst>
                  <a:outerShdw blurRad="38100" dist="38100" dir="2700000" algn="tl">
                    <a:srgbClr val="000000">
                      <a:alpha val="43137"/>
                    </a:srgbClr>
                  </a:outerShdw>
                </a:effectLst>
              </a:rPr>
              <a:t>FUND RAISING EVENT</a:t>
            </a:r>
            <a:endParaRPr lang="en-US" sz="4400" dirty="0">
              <a:solidFill>
                <a:schemeClr val="accent2"/>
              </a:solidFill>
              <a:effectLst>
                <a:outerShdw blurRad="38100" dist="38100" dir="2700000" algn="tl">
                  <a:srgbClr val="000000">
                    <a:alpha val="43137"/>
                  </a:srgbClr>
                </a:outerShdw>
              </a:effectLst>
            </a:endParaRPr>
          </a:p>
        </p:txBody>
      </p:sp>
      <p:pic>
        <p:nvPicPr>
          <p:cNvPr id="5" name="Picture 4" descr="WhatsApp Image 2024-01-09 at 06.27.02_3ac90e52.jpg"/>
          <p:cNvPicPr>
            <a:picLocks noChangeAspect="1"/>
          </p:cNvPicPr>
          <p:nvPr/>
        </p:nvPicPr>
        <p:blipFill>
          <a:blip r:embed="rId2"/>
          <a:stretch>
            <a:fillRect/>
          </a:stretch>
        </p:blipFill>
        <p:spPr>
          <a:xfrm>
            <a:off x="1143000" y="3048000"/>
            <a:ext cx="3657600" cy="2743200"/>
          </a:xfrm>
          <a:prstGeom prst="rect">
            <a:avLst/>
          </a:prstGeom>
        </p:spPr>
      </p:pic>
      <p:pic>
        <p:nvPicPr>
          <p:cNvPr id="6" name="Picture 5" descr="WhatsApp Image 2024-01-09 at 06.27.02_c7a2bdb5.jpg"/>
          <p:cNvPicPr>
            <a:picLocks noChangeAspect="1"/>
          </p:cNvPicPr>
          <p:nvPr/>
        </p:nvPicPr>
        <p:blipFill>
          <a:blip r:embed="rId3"/>
          <a:stretch>
            <a:fillRect/>
          </a:stretch>
        </p:blipFill>
        <p:spPr>
          <a:xfrm>
            <a:off x="5410200" y="3048000"/>
            <a:ext cx="3607536" cy="2707055"/>
          </a:xfrm>
          <a:prstGeom prst="rect">
            <a:avLst/>
          </a:prstGeom>
        </p:spPr>
      </p:pic>
      <p:pic>
        <p:nvPicPr>
          <p:cNvPr id="7" name="Picture 6" descr="WhatsApp Image 2024-01-09 at 06.27.02_81672141.jpg"/>
          <p:cNvPicPr>
            <a:picLocks noChangeAspect="1"/>
          </p:cNvPicPr>
          <p:nvPr/>
        </p:nvPicPr>
        <p:blipFill>
          <a:blip r:embed="rId4"/>
          <a:stretch>
            <a:fillRect/>
          </a:stretch>
        </p:blipFill>
        <p:spPr>
          <a:xfrm>
            <a:off x="1981200" y="6705600"/>
            <a:ext cx="6096000" cy="40386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1"/>
            <a:ext cx="9052560" cy="1219200"/>
          </a:xfrm>
        </p:spPr>
        <p:txBody>
          <a:bodyPr/>
          <a:lstStyle/>
          <a:p>
            <a:pPr>
              <a:buNone/>
            </a:pPr>
            <a:r>
              <a:rPr lang="en-US" dirty="0" smtClean="0"/>
              <a:t>  </a:t>
            </a:r>
            <a:r>
              <a:rPr lang="en-US" sz="2400" dirty="0" smtClean="0">
                <a:latin typeface="Agency FB" pitchFamily="34" charset="0"/>
              </a:rPr>
              <a:t>ROSP's TEAM &amp; Members at Ghaza Million March We Stand with Palestine &amp; We Love Palestine.</a:t>
            </a:r>
            <a:endParaRPr lang="en-US" sz="24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33</a:t>
            </a:fld>
            <a:endParaRPr lang="en-US"/>
          </a:p>
        </p:txBody>
      </p:sp>
      <p:sp>
        <p:nvSpPr>
          <p:cNvPr id="4" name="Title 3"/>
          <p:cNvSpPr>
            <a:spLocks noGrp="1"/>
          </p:cNvSpPr>
          <p:nvPr>
            <p:ph type="title"/>
          </p:nvPr>
        </p:nvSpPr>
        <p:spPr>
          <a:xfrm>
            <a:off x="502920" y="549276"/>
            <a:ext cx="9052560" cy="1736724"/>
          </a:xfrm>
        </p:spPr>
        <p:txBody>
          <a:bodyPr>
            <a:normAutofit/>
          </a:bodyPr>
          <a:lstStyle/>
          <a:p>
            <a:pPr algn="ctr"/>
            <a:r>
              <a:rPr lang="en-US" sz="4000" dirty="0" smtClean="0">
                <a:solidFill>
                  <a:schemeClr val="accent2"/>
                </a:solidFill>
                <a:effectLst/>
              </a:rPr>
              <a:t>Ghaza Million March</a:t>
            </a:r>
            <a:endParaRPr lang="en-US" sz="4000" dirty="0">
              <a:solidFill>
                <a:schemeClr val="accent2"/>
              </a:solidFill>
              <a:effectLst/>
            </a:endParaRPr>
          </a:p>
        </p:txBody>
      </p:sp>
      <p:pic>
        <p:nvPicPr>
          <p:cNvPr id="5" name="Picture 4" descr="WhatsApp Image 2024-01-09 at 06.29.59_bd0deb0e.jpg"/>
          <p:cNvPicPr>
            <a:picLocks noChangeAspect="1"/>
          </p:cNvPicPr>
          <p:nvPr/>
        </p:nvPicPr>
        <p:blipFill>
          <a:blip r:embed="rId2"/>
          <a:stretch>
            <a:fillRect/>
          </a:stretch>
        </p:blipFill>
        <p:spPr>
          <a:xfrm>
            <a:off x="457200" y="3886201"/>
            <a:ext cx="9144000" cy="3733800"/>
          </a:xfrm>
          <a:prstGeom prst="rect">
            <a:avLst/>
          </a:prstGeom>
        </p:spPr>
      </p:pic>
      <p:pic>
        <p:nvPicPr>
          <p:cNvPr id="6" name="Picture 5" descr="WhatsApp Image 2024-01-09 at 06.30.00_e0a44ad5.jpg"/>
          <p:cNvPicPr>
            <a:picLocks noChangeAspect="1"/>
          </p:cNvPicPr>
          <p:nvPr/>
        </p:nvPicPr>
        <p:blipFill>
          <a:blip r:embed="rId3"/>
          <a:stretch>
            <a:fillRect/>
          </a:stretch>
        </p:blipFill>
        <p:spPr>
          <a:xfrm>
            <a:off x="762000" y="8001000"/>
            <a:ext cx="4366537" cy="3276600"/>
          </a:xfrm>
          <a:prstGeom prst="rect">
            <a:avLst/>
          </a:prstGeom>
        </p:spPr>
      </p:pic>
      <p:pic>
        <p:nvPicPr>
          <p:cNvPr id="7" name="Picture 6" descr="WhatsApp Image 2024-01-09 at 06.30.01_0cc01e36.jpg"/>
          <p:cNvPicPr>
            <a:picLocks noChangeAspect="1"/>
          </p:cNvPicPr>
          <p:nvPr/>
        </p:nvPicPr>
        <p:blipFill>
          <a:blip r:embed="rId4"/>
          <a:stretch>
            <a:fillRect/>
          </a:stretch>
        </p:blipFill>
        <p:spPr>
          <a:xfrm>
            <a:off x="5791200" y="7924800"/>
            <a:ext cx="3810000" cy="5080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752600"/>
            <a:ext cx="9052560" cy="1609343"/>
          </a:xfrm>
        </p:spPr>
        <p:txBody>
          <a:bodyPr/>
          <a:lstStyle/>
          <a:p>
            <a:pPr>
              <a:buNone/>
            </a:pPr>
            <a:r>
              <a:rPr lang="en-US" dirty="0" smtClean="0"/>
              <a:t>  </a:t>
            </a:r>
            <a:r>
              <a:rPr lang="en-US" sz="2000" dirty="0" smtClean="0">
                <a:latin typeface="Agency FB" pitchFamily="34" charset="0"/>
              </a:rPr>
              <a:t>ROSP Team, Staff and Student Participated Community Meeting to Engage OOS (Out-of-School) Youth for Good Governance Citizens for Good Governance:Strengthening Citizen’s Engagement for Inclusive and Accountable Local Governance.</a:t>
            </a:r>
            <a:endParaRPr lang="en-US" sz="20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34</a:t>
            </a:fld>
            <a:endParaRPr lang="en-US"/>
          </a:p>
        </p:txBody>
      </p:sp>
      <p:sp>
        <p:nvSpPr>
          <p:cNvPr id="4" name="Title 3"/>
          <p:cNvSpPr>
            <a:spLocks noGrp="1"/>
          </p:cNvSpPr>
          <p:nvPr>
            <p:ph type="title"/>
          </p:nvPr>
        </p:nvSpPr>
        <p:spPr>
          <a:xfrm>
            <a:off x="502920" y="549276"/>
            <a:ext cx="9052560" cy="1355724"/>
          </a:xfrm>
        </p:spPr>
        <p:txBody>
          <a:bodyPr>
            <a:normAutofit/>
          </a:bodyPr>
          <a:lstStyle/>
          <a:p>
            <a:pPr algn="ctr"/>
            <a:r>
              <a:rPr lang="en-US" sz="4000" dirty="0" smtClean="0">
                <a:solidFill>
                  <a:schemeClr val="accent2"/>
                </a:solidFill>
                <a:effectLst>
                  <a:outerShdw blurRad="38100" dist="38100" dir="2700000" algn="tl">
                    <a:srgbClr val="000000">
                      <a:alpha val="43137"/>
                    </a:srgbClr>
                  </a:outerShdw>
                </a:effectLst>
              </a:rPr>
              <a:t>OUT OF SCHOOL PROGRAM</a:t>
            </a:r>
            <a:endParaRPr lang="en-US" sz="4000" dirty="0">
              <a:solidFill>
                <a:schemeClr val="accent2"/>
              </a:solidFill>
              <a:effectLst>
                <a:outerShdw blurRad="38100" dist="38100" dir="2700000" algn="tl">
                  <a:srgbClr val="000000">
                    <a:alpha val="43137"/>
                  </a:srgbClr>
                </a:outerShdw>
              </a:effectLst>
            </a:endParaRPr>
          </a:p>
        </p:txBody>
      </p:sp>
      <p:pic>
        <p:nvPicPr>
          <p:cNvPr id="5" name="Picture 4" descr="WhatsApp Image 2024-01-09 at 06.31.49_47cd5ae4.jpg"/>
          <p:cNvPicPr>
            <a:picLocks noChangeAspect="1"/>
          </p:cNvPicPr>
          <p:nvPr/>
        </p:nvPicPr>
        <p:blipFill>
          <a:blip r:embed="rId2"/>
          <a:srcRect t="27083"/>
          <a:stretch>
            <a:fillRect/>
          </a:stretch>
        </p:blipFill>
        <p:spPr>
          <a:xfrm>
            <a:off x="1447800" y="3352800"/>
            <a:ext cx="7159168" cy="3810000"/>
          </a:xfrm>
          <a:prstGeom prst="rect">
            <a:avLst/>
          </a:prstGeom>
        </p:spPr>
      </p:pic>
      <p:pic>
        <p:nvPicPr>
          <p:cNvPr id="6" name="Picture 5" descr="WhatsApp Image 2024-01-09 at 06.31.50_80e14ffa.jpg"/>
          <p:cNvPicPr>
            <a:picLocks noChangeAspect="1"/>
          </p:cNvPicPr>
          <p:nvPr/>
        </p:nvPicPr>
        <p:blipFill>
          <a:blip r:embed="rId3"/>
          <a:stretch>
            <a:fillRect/>
          </a:stretch>
        </p:blipFill>
        <p:spPr>
          <a:xfrm>
            <a:off x="1371600" y="8153401"/>
            <a:ext cx="3452610" cy="2590800"/>
          </a:xfrm>
          <a:prstGeom prst="rect">
            <a:avLst/>
          </a:prstGeom>
        </p:spPr>
      </p:pic>
      <p:pic>
        <p:nvPicPr>
          <p:cNvPr id="7" name="Picture 6" descr="WhatsApp Image 2024-01-09 at 06.31.50_77c332af.jpg"/>
          <p:cNvPicPr>
            <a:picLocks noChangeAspect="1"/>
          </p:cNvPicPr>
          <p:nvPr/>
        </p:nvPicPr>
        <p:blipFill>
          <a:blip r:embed="rId4"/>
          <a:stretch>
            <a:fillRect/>
          </a:stretch>
        </p:blipFill>
        <p:spPr>
          <a:xfrm>
            <a:off x="5257800" y="8153400"/>
            <a:ext cx="3657600" cy="25908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81201"/>
            <a:ext cx="9052560" cy="1676400"/>
          </a:xfrm>
        </p:spPr>
        <p:txBody>
          <a:bodyPr/>
          <a:lstStyle/>
          <a:p>
            <a:pPr>
              <a:buNone/>
            </a:pPr>
            <a:r>
              <a:rPr lang="en-US" dirty="0" smtClean="0"/>
              <a:t>  </a:t>
            </a:r>
            <a:r>
              <a:rPr lang="en-US" sz="2000" dirty="0" smtClean="0">
                <a:latin typeface="Agency FB" pitchFamily="34" charset="0"/>
              </a:rPr>
              <a:t>President &amp; Founder Wajid Hussain Rights Of Special Persons Welfare Foundation (ROSP) and CEO of My Impact Meter, Kanwal Cheema have signed an MoU to promote the use of technology for creating social impact, Helping the Deserving Students &amp; Eradicate Poverty In Pakistan.</a:t>
            </a:r>
            <a:endParaRPr lang="en-US" sz="20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35</a:t>
            </a:fld>
            <a:endParaRPr lang="en-US"/>
          </a:p>
        </p:txBody>
      </p:sp>
      <p:sp>
        <p:nvSpPr>
          <p:cNvPr id="4" name="Title 3"/>
          <p:cNvSpPr>
            <a:spLocks noGrp="1"/>
          </p:cNvSpPr>
          <p:nvPr>
            <p:ph type="title"/>
          </p:nvPr>
        </p:nvSpPr>
        <p:spPr>
          <a:xfrm>
            <a:off x="502920" y="549276"/>
            <a:ext cx="9052560" cy="1812924"/>
          </a:xfrm>
        </p:spPr>
        <p:txBody>
          <a:bodyPr>
            <a:normAutofit/>
          </a:bodyPr>
          <a:lstStyle/>
          <a:p>
            <a:pPr algn="ctr"/>
            <a:r>
              <a:rPr lang="en-US" sz="3600" dirty="0" smtClean="0">
                <a:solidFill>
                  <a:schemeClr val="accent2"/>
                </a:solidFill>
                <a:effectLst>
                  <a:outerShdw blurRad="38100" dist="38100" dir="2700000" algn="tl">
                    <a:srgbClr val="000000">
                      <a:alpha val="43137"/>
                    </a:srgbClr>
                  </a:outerShdw>
                </a:effectLst>
              </a:rPr>
              <a:t>MOU SIGNED CEREMONEY</a:t>
            </a:r>
            <a:endParaRPr lang="en-US" sz="3600" dirty="0">
              <a:solidFill>
                <a:schemeClr val="accent2"/>
              </a:solidFill>
              <a:effectLst>
                <a:outerShdw blurRad="38100" dist="38100" dir="2700000" algn="tl">
                  <a:srgbClr val="000000">
                    <a:alpha val="43137"/>
                  </a:srgbClr>
                </a:outerShdw>
              </a:effectLst>
            </a:endParaRPr>
          </a:p>
        </p:txBody>
      </p:sp>
      <p:pic>
        <p:nvPicPr>
          <p:cNvPr id="5" name="Picture 4" descr="WhatsApp Image 2024-01-09 at 06.33.48_10e04526.jpg"/>
          <p:cNvPicPr>
            <a:picLocks noChangeAspect="1"/>
          </p:cNvPicPr>
          <p:nvPr/>
        </p:nvPicPr>
        <p:blipFill>
          <a:blip r:embed="rId2"/>
          <a:stretch>
            <a:fillRect/>
          </a:stretch>
        </p:blipFill>
        <p:spPr>
          <a:xfrm>
            <a:off x="304800" y="4038601"/>
            <a:ext cx="4569630" cy="3429000"/>
          </a:xfrm>
          <a:prstGeom prst="rect">
            <a:avLst/>
          </a:prstGeom>
        </p:spPr>
      </p:pic>
      <p:pic>
        <p:nvPicPr>
          <p:cNvPr id="6" name="Picture 5" descr="WhatsApp Image 2024-01-09 at 06.33.48_ec493e9b.jpg"/>
          <p:cNvPicPr>
            <a:picLocks noChangeAspect="1"/>
          </p:cNvPicPr>
          <p:nvPr/>
        </p:nvPicPr>
        <p:blipFill>
          <a:blip r:embed="rId3"/>
          <a:stretch>
            <a:fillRect/>
          </a:stretch>
        </p:blipFill>
        <p:spPr>
          <a:xfrm>
            <a:off x="4953000" y="4038600"/>
            <a:ext cx="4876800" cy="3429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1"/>
            <a:ext cx="9052560" cy="2438400"/>
          </a:xfrm>
        </p:spPr>
        <p:txBody>
          <a:bodyPr>
            <a:normAutofit/>
          </a:bodyPr>
          <a:lstStyle/>
          <a:p>
            <a:pPr>
              <a:buNone/>
            </a:pPr>
            <a:r>
              <a:rPr lang="en-US" dirty="0" smtClean="0"/>
              <a:t>  </a:t>
            </a:r>
            <a:r>
              <a:rPr lang="en-US" sz="1900" dirty="0" smtClean="0">
                <a:latin typeface="Agency FB" pitchFamily="34" charset="0"/>
              </a:rPr>
              <a:t>16th December, is considered as a black day because on 16th December,2014. A most cruel terrorist attack took place in Army Public School (APS), Peshawar. In this attack many innocent students lost their precious life, and many got injured. It was the most cruel attack. In the memory of those students and teachers who lost their life in (APS) terrorist attack, ROSP School System A Project Of ROSP Welfare Foundation arranged a prayer meeting on 16th December, 2023. All the students and teachers prayed for the (APS) students that may their souls rest in peace and may God Bless their families to stand strong.</a:t>
            </a:r>
            <a:endParaRPr lang="en-US" sz="19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36</a:t>
            </a:fld>
            <a:endParaRPr lang="en-US"/>
          </a:p>
        </p:txBody>
      </p:sp>
      <p:sp>
        <p:nvSpPr>
          <p:cNvPr id="4" name="Title 3"/>
          <p:cNvSpPr>
            <a:spLocks noGrp="1"/>
          </p:cNvSpPr>
          <p:nvPr>
            <p:ph type="title"/>
          </p:nvPr>
        </p:nvSpPr>
        <p:spPr>
          <a:xfrm>
            <a:off x="502920" y="549276"/>
            <a:ext cx="9052560" cy="1508124"/>
          </a:xfrm>
        </p:spPr>
        <p:txBody>
          <a:bodyPr>
            <a:normAutofit/>
          </a:bodyPr>
          <a:lstStyle/>
          <a:p>
            <a:pPr algn="ctr"/>
            <a:r>
              <a:rPr lang="en-US" sz="4400" dirty="0" smtClean="0">
                <a:solidFill>
                  <a:schemeClr val="accent2"/>
                </a:solidFill>
                <a:effectLst>
                  <a:outerShdw blurRad="38100" dist="38100" dir="2700000" algn="tl">
                    <a:srgbClr val="000000">
                      <a:alpha val="43137"/>
                    </a:srgbClr>
                  </a:outerShdw>
                </a:effectLst>
              </a:rPr>
              <a:t>16th December Black Day</a:t>
            </a:r>
            <a:endParaRPr lang="en-US" sz="4400" dirty="0">
              <a:solidFill>
                <a:schemeClr val="accent2"/>
              </a:solidFill>
              <a:effectLst>
                <a:outerShdw blurRad="38100" dist="38100" dir="2700000" algn="tl">
                  <a:srgbClr val="000000">
                    <a:alpha val="43137"/>
                  </a:srgbClr>
                </a:outerShdw>
              </a:effectLst>
            </a:endParaRPr>
          </a:p>
        </p:txBody>
      </p:sp>
      <p:pic>
        <p:nvPicPr>
          <p:cNvPr id="5" name="Picture 4" descr="IMG-20240109-WA0142.jpg"/>
          <p:cNvPicPr>
            <a:picLocks noChangeAspect="1"/>
          </p:cNvPicPr>
          <p:nvPr/>
        </p:nvPicPr>
        <p:blipFill>
          <a:blip r:embed="rId2"/>
          <a:stretch>
            <a:fillRect/>
          </a:stretch>
        </p:blipFill>
        <p:spPr>
          <a:xfrm>
            <a:off x="990600" y="4267200"/>
            <a:ext cx="3886200" cy="2916161"/>
          </a:xfrm>
          <a:prstGeom prst="rect">
            <a:avLst/>
          </a:prstGeom>
        </p:spPr>
      </p:pic>
      <p:pic>
        <p:nvPicPr>
          <p:cNvPr id="6" name="Picture 5" descr="IMG-20240109-WA0143.jpg"/>
          <p:cNvPicPr>
            <a:picLocks noChangeAspect="1"/>
          </p:cNvPicPr>
          <p:nvPr/>
        </p:nvPicPr>
        <p:blipFill>
          <a:blip r:embed="rId3"/>
          <a:stretch>
            <a:fillRect/>
          </a:stretch>
        </p:blipFill>
        <p:spPr>
          <a:xfrm>
            <a:off x="5257800" y="4267200"/>
            <a:ext cx="4114800" cy="2895600"/>
          </a:xfrm>
          <a:prstGeom prst="rect">
            <a:avLst/>
          </a:prstGeom>
        </p:spPr>
      </p:pic>
      <p:pic>
        <p:nvPicPr>
          <p:cNvPr id="7" name="Picture 6" descr="IMG-20240109-WA0141.jpg"/>
          <p:cNvPicPr>
            <a:picLocks noChangeAspect="1"/>
          </p:cNvPicPr>
          <p:nvPr/>
        </p:nvPicPr>
        <p:blipFill>
          <a:blip r:embed="rId4"/>
          <a:stretch>
            <a:fillRect/>
          </a:stretch>
        </p:blipFill>
        <p:spPr>
          <a:xfrm>
            <a:off x="990600" y="7543801"/>
            <a:ext cx="3886200" cy="2514600"/>
          </a:xfrm>
          <a:prstGeom prst="rect">
            <a:avLst/>
          </a:prstGeom>
        </p:spPr>
      </p:pic>
      <p:pic>
        <p:nvPicPr>
          <p:cNvPr id="8" name="Picture 7" descr="IMG-20240109-WA0144.jpg"/>
          <p:cNvPicPr>
            <a:picLocks noChangeAspect="1"/>
          </p:cNvPicPr>
          <p:nvPr/>
        </p:nvPicPr>
        <p:blipFill>
          <a:blip r:embed="rId5"/>
          <a:stretch>
            <a:fillRect/>
          </a:stretch>
        </p:blipFill>
        <p:spPr>
          <a:xfrm>
            <a:off x="5257800" y="7467600"/>
            <a:ext cx="3962400" cy="52832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09800"/>
            <a:ext cx="9052560" cy="3133343"/>
          </a:xfrm>
        </p:spPr>
        <p:txBody>
          <a:bodyPr>
            <a:normAutofit/>
          </a:bodyPr>
          <a:lstStyle/>
          <a:p>
            <a:pPr>
              <a:buNone/>
            </a:pPr>
            <a:r>
              <a:rPr lang="en-US" sz="1800" dirty="0" smtClean="0">
                <a:latin typeface="Agency FB" pitchFamily="34" charset="0"/>
              </a:rPr>
              <a:t>         ROSP's Team &amp; Members Participated Inclusive livelihood opportunities for all Organised By Special Talent Exchange Program (STEP) UNDP RussiaProgram Rundown 1Empowering Diversity: Workshop on Training Module Development for the private sector on the strategic advancement of inclusion of marginalized communities in the workplace.Objective: The transformative change of this activity will be to build the capacity of the private sector to enable their workplaces and business models to include and empower marginalized communities.        Program Rundown 2Empowering Diversity: Mid-Term Review of Pakistan National action plan on Business and Human rights. Lahore - December 29, 2023 (Best Western Premier Hotel)The purpose of this activity is to support MoHR in the mid-term review of the NAP with a particular focus on identifying progress made and remaining gaps in the implementation of NAP targets directly relevant to anti- discrimination, equal opportunity, and inclusion of marginalized groups and women into business activities.</a:t>
            </a:r>
            <a:endParaRPr lang="en-US" sz="1800" dirty="0">
              <a:latin typeface="Agency FB" pitchFamily="34" charset="0"/>
            </a:endParaRPr>
          </a:p>
        </p:txBody>
      </p:sp>
      <p:sp>
        <p:nvSpPr>
          <p:cNvPr id="3" name="Slide Number Placeholder 2"/>
          <p:cNvSpPr>
            <a:spLocks noGrp="1"/>
          </p:cNvSpPr>
          <p:nvPr>
            <p:ph type="sldNum" sz="quarter" idx="12"/>
          </p:nvPr>
        </p:nvSpPr>
        <p:spPr/>
        <p:txBody>
          <a:bodyPr/>
          <a:lstStyle/>
          <a:p>
            <a:fld id="{FC7CF1E9-B37D-4524-9E95-27C8D2CB2DC6}" type="slidenum">
              <a:rPr lang="en-US" smtClean="0"/>
              <a:pPr/>
              <a:t>37</a:t>
            </a:fld>
            <a:endParaRPr lang="en-US"/>
          </a:p>
        </p:txBody>
      </p:sp>
      <p:sp>
        <p:nvSpPr>
          <p:cNvPr id="4" name="Title 3"/>
          <p:cNvSpPr>
            <a:spLocks noGrp="1"/>
          </p:cNvSpPr>
          <p:nvPr>
            <p:ph type="title"/>
          </p:nvPr>
        </p:nvSpPr>
        <p:spPr>
          <a:xfrm>
            <a:off x="502920" y="549276"/>
            <a:ext cx="9052560" cy="1736724"/>
          </a:xfrm>
        </p:spPr>
        <p:txBody>
          <a:bodyPr>
            <a:noAutofit/>
          </a:bodyPr>
          <a:lstStyle/>
          <a:p>
            <a:pPr algn="ctr"/>
            <a:r>
              <a:rPr lang="en-US" sz="4000" dirty="0" smtClean="0">
                <a:solidFill>
                  <a:schemeClr val="accent2"/>
                </a:solidFill>
                <a:latin typeface="Agency FB" pitchFamily="34" charset="0"/>
              </a:rPr>
              <a:t>WORKSHOP ON TRAINING MODULE DEVELOPMENT FOR THE PRIVATE SECTOR</a:t>
            </a:r>
            <a:endParaRPr lang="en-US" sz="4000" dirty="0">
              <a:solidFill>
                <a:schemeClr val="accent2"/>
              </a:solidFill>
            </a:endParaRPr>
          </a:p>
        </p:txBody>
      </p:sp>
      <p:pic>
        <p:nvPicPr>
          <p:cNvPr id="5" name="Picture 4" descr="WhatsApp Image 2024-01-09 at 06.37.59_9d2da25a.jpg"/>
          <p:cNvPicPr>
            <a:picLocks noChangeAspect="1"/>
          </p:cNvPicPr>
          <p:nvPr/>
        </p:nvPicPr>
        <p:blipFill>
          <a:blip r:embed="rId2"/>
          <a:stretch>
            <a:fillRect/>
          </a:stretch>
        </p:blipFill>
        <p:spPr>
          <a:xfrm>
            <a:off x="685800" y="5257800"/>
            <a:ext cx="4114800" cy="3086100"/>
          </a:xfrm>
          <a:prstGeom prst="rect">
            <a:avLst/>
          </a:prstGeom>
        </p:spPr>
      </p:pic>
      <p:pic>
        <p:nvPicPr>
          <p:cNvPr id="6" name="Picture 5" descr="WhatsApp Image 2024-01-09 at 06.38.09_c829b529.jpg"/>
          <p:cNvPicPr>
            <a:picLocks noChangeAspect="1"/>
          </p:cNvPicPr>
          <p:nvPr/>
        </p:nvPicPr>
        <p:blipFill>
          <a:blip r:embed="rId3"/>
          <a:stretch>
            <a:fillRect/>
          </a:stretch>
        </p:blipFill>
        <p:spPr>
          <a:xfrm>
            <a:off x="5334000" y="5257800"/>
            <a:ext cx="4165600" cy="3124200"/>
          </a:xfrm>
          <a:prstGeom prst="rect">
            <a:avLst/>
          </a:prstGeom>
        </p:spPr>
      </p:pic>
      <p:pic>
        <p:nvPicPr>
          <p:cNvPr id="7" name="Picture 6" descr="WhatsApp Image 2024-01-09 at 06.38.09_d268bc87.jpg"/>
          <p:cNvPicPr>
            <a:picLocks noChangeAspect="1"/>
          </p:cNvPicPr>
          <p:nvPr/>
        </p:nvPicPr>
        <p:blipFill>
          <a:blip r:embed="rId4"/>
          <a:stretch>
            <a:fillRect/>
          </a:stretch>
        </p:blipFill>
        <p:spPr>
          <a:xfrm>
            <a:off x="3124200" y="8458200"/>
            <a:ext cx="3124200" cy="41656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7CF1E9-B37D-4524-9E95-27C8D2CB2DC6}" type="slidenum">
              <a:rPr lang="en-US" smtClean="0"/>
              <a:pPr/>
              <a:t>38</a:t>
            </a:fld>
            <a:endParaRPr lang="en-US"/>
          </a:p>
        </p:txBody>
      </p:sp>
      <p:sp>
        <p:nvSpPr>
          <p:cNvPr id="4" name="Title 3"/>
          <p:cNvSpPr>
            <a:spLocks noGrp="1"/>
          </p:cNvSpPr>
          <p:nvPr>
            <p:ph type="title"/>
          </p:nvPr>
        </p:nvSpPr>
        <p:spPr>
          <a:xfrm>
            <a:off x="1447800" y="533400"/>
            <a:ext cx="7117080" cy="1508124"/>
          </a:xfrm>
        </p:spPr>
        <p:txBody>
          <a:bodyPr>
            <a:normAutofit/>
          </a:bodyPr>
          <a:lstStyle/>
          <a:p>
            <a:pPr algn="ctr"/>
            <a:r>
              <a:rPr lang="en-US" sz="4400" dirty="0" smtClean="0">
                <a:solidFill>
                  <a:schemeClr val="accent2"/>
                </a:solidFill>
              </a:rPr>
              <a:t>MEDIA COVERAGE</a:t>
            </a:r>
            <a:endParaRPr lang="en-US" sz="4400" dirty="0">
              <a:solidFill>
                <a:schemeClr val="accent2"/>
              </a:solidFill>
            </a:endParaRPr>
          </a:p>
        </p:txBody>
      </p:sp>
      <p:pic>
        <p:nvPicPr>
          <p:cNvPr id="5" name="Picture 4" descr="IMG-20240109-WA0148.jpg"/>
          <p:cNvPicPr>
            <a:picLocks noChangeAspect="1"/>
          </p:cNvPicPr>
          <p:nvPr/>
        </p:nvPicPr>
        <p:blipFill>
          <a:blip r:embed="rId2"/>
          <a:stretch>
            <a:fillRect/>
          </a:stretch>
        </p:blipFill>
        <p:spPr>
          <a:xfrm>
            <a:off x="457200" y="8153400"/>
            <a:ext cx="3581400" cy="2687442"/>
          </a:xfrm>
          <a:prstGeom prst="rect">
            <a:avLst/>
          </a:prstGeom>
        </p:spPr>
      </p:pic>
      <p:pic>
        <p:nvPicPr>
          <p:cNvPr id="6" name="Picture 5" descr="IMG-20240109-WA0149.jpg"/>
          <p:cNvPicPr>
            <a:picLocks noChangeAspect="1"/>
          </p:cNvPicPr>
          <p:nvPr/>
        </p:nvPicPr>
        <p:blipFill>
          <a:blip r:embed="rId3"/>
          <a:stretch>
            <a:fillRect/>
          </a:stretch>
        </p:blipFill>
        <p:spPr>
          <a:xfrm>
            <a:off x="4419600" y="8153400"/>
            <a:ext cx="4702149" cy="2667000"/>
          </a:xfrm>
          <a:prstGeom prst="rect">
            <a:avLst/>
          </a:prstGeom>
        </p:spPr>
      </p:pic>
      <p:pic>
        <p:nvPicPr>
          <p:cNvPr id="7" name="Picture 6" descr="IMG-20240109-WA0150.jpg"/>
          <p:cNvPicPr>
            <a:picLocks noChangeAspect="1"/>
          </p:cNvPicPr>
          <p:nvPr/>
        </p:nvPicPr>
        <p:blipFill>
          <a:blip r:embed="rId4"/>
          <a:stretch>
            <a:fillRect/>
          </a:stretch>
        </p:blipFill>
        <p:spPr>
          <a:xfrm>
            <a:off x="533400" y="2133600"/>
            <a:ext cx="2895600" cy="2114117"/>
          </a:xfrm>
          <a:prstGeom prst="rect">
            <a:avLst/>
          </a:prstGeom>
        </p:spPr>
      </p:pic>
      <p:pic>
        <p:nvPicPr>
          <p:cNvPr id="8" name="Picture 7" descr="IMG-20240109-WA0151.jpg"/>
          <p:cNvPicPr>
            <a:picLocks noChangeAspect="1"/>
          </p:cNvPicPr>
          <p:nvPr/>
        </p:nvPicPr>
        <p:blipFill>
          <a:blip r:embed="rId5"/>
          <a:stretch>
            <a:fillRect/>
          </a:stretch>
        </p:blipFill>
        <p:spPr>
          <a:xfrm>
            <a:off x="3810000" y="2133600"/>
            <a:ext cx="2768925" cy="1828800"/>
          </a:xfrm>
          <a:prstGeom prst="rect">
            <a:avLst/>
          </a:prstGeom>
        </p:spPr>
      </p:pic>
      <p:pic>
        <p:nvPicPr>
          <p:cNvPr id="9" name="Picture 8" descr="IMG-20240109-WA0152.jpg"/>
          <p:cNvPicPr>
            <a:picLocks noChangeAspect="1"/>
          </p:cNvPicPr>
          <p:nvPr/>
        </p:nvPicPr>
        <p:blipFill>
          <a:blip r:embed="rId6"/>
          <a:stretch>
            <a:fillRect/>
          </a:stretch>
        </p:blipFill>
        <p:spPr>
          <a:xfrm>
            <a:off x="7086600" y="2133600"/>
            <a:ext cx="2133600" cy="1934005"/>
          </a:xfrm>
          <a:prstGeom prst="rect">
            <a:avLst/>
          </a:prstGeom>
        </p:spPr>
      </p:pic>
      <p:pic>
        <p:nvPicPr>
          <p:cNvPr id="10" name="Picture 9" descr="IMG-20240109-WA0153.jpg"/>
          <p:cNvPicPr>
            <a:picLocks noChangeAspect="1"/>
          </p:cNvPicPr>
          <p:nvPr/>
        </p:nvPicPr>
        <p:blipFill>
          <a:blip r:embed="rId7"/>
          <a:stretch>
            <a:fillRect/>
          </a:stretch>
        </p:blipFill>
        <p:spPr>
          <a:xfrm>
            <a:off x="6629400" y="5257800"/>
            <a:ext cx="2561552" cy="1981200"/>
          </a:xfrm>
          <a:prstGeom prst="rect">
            <a:avLst/>
          </a:prstGeom>
        </p:spPr>
      </p:pic>
      <p:pic>
        <p:nvPicPr>
          <p:cNvPr id="11" name="Picture 10" descr="IMG-20240109-WA0154.jpg"/>
          <p:cNvPicPr>
            <a:picLocks noChangeAspect="1"/>
          </p:cNvPicPr>
          <p:nvPr/>
        </p:nvPicPr>
        <p:blipFill>
          <a:blip r:embed="rId8"/>
          <a:stretch>
            <a:fillRect/>
          </a:stretch>
        </p:blipFill>
        <p:spPr>
          <a:xfrm>
            <a:off x="3886200" y="5257800"/>
            <a:ext cx="2438400" cy="1966686"/>
          </a:xfrm>
          <a:prstGeom prst="rect">
            <a:avLst/>
          </a:prstGeom>
        </p:spPr>
      </p:pic>
      <p:pic>
        <p:nvPicPr>
          <p:cNvPr id="12" name="Picture 11" descr="IMG-20240109-WA0155.jpg"/>
          <p:cNvPicPr>
            <a:picLocks noChangeAspect="1"/>
          </p:cNvPicPr>
          <p:nvPr/>
        </p:nvPicPr>
        <p:blipFill>
          <a:blip r:embed="rId9"/>
          <a:stretch>
            <a:fillRect/>
          </a:stretch>
        </p:blipFill>
        <p:spPr>
          <a:xfrm>
            <a:off x="304800" y="5334000"/>
            <a:ext cx="3115732" cy="17526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Clr>
                <a:schemeClr val="accent2"/>
              </a:buClr>
            </a:pPr>
            <a:r>
              <a:rPr lang="en-US" sz="2400" dirty="0" smtClean="0">
                <a:latin typeface="Agency FB" pitchFamily="34" charset="0"/>
              </a:rPr>
              <a:t>To raise the morale and confidence of persons with disabilities</a:t>
            </a:r>
          </a:p>
          <a:p>
            <a:pPr>
              <a:buClr>
                <a:schemeClr val="accent2"/>
              </a:buClr>
            </a:pPr>
            <a:r>
              <a:rPr lang="en-US" sz="2400" dirty="0" smtClean="0">
                <a:latin typeface="Agency FB" pitchFamily="34" charset="0"/>
              </a:rPr>
              <a:t>To sensitize the community on the whole about persons with disabilities and promote their equality.</a:t>
            </a:r>
          </a:p>
          <a:p>
            <a:pPr>
              <a:buClr>
                <a:schemeClr val="accent2"/>
              </a:buClr>
            </a:pPr>
            <a:r>
              <a:rPr lang="en-US" sz="2400" dirty="0" smtClean="0">
                <a:latin typeface="Agency FB" pitchFamily="34" charset="0"/>
              </a:rPr>
              <a:t>To creat employment opportunities by lobbying the private and public sectors to make PWDs financially independent.</a:t>
            </a:r>
          </a:p>
          <a:p>
            <a:pPr>
              <a:buClr>
                <a:schemeClr val="accent2"/>
              </a:buClr>
            </a:pPr>
            <a:r>
              <a:rPr lang="en-US" sz="2400" dirty="0" smtClean="0">
                <a:latin typeface="Agency FB" pitchFamily="34" charset="0"/>
              </a:rPr>
              <a:t>To reaserch and keep statistics on the issues of the persons with disabilities.</a:t>
            </a:r>
          </a:p>
          <a:p>
            <a:pPr>
              <a:buClr>
                <a:schemeClr val="accent2"/>
              </a:buClr>
            </a:pPr>
            <a:r>
              <a:rPr lang="en-US" sz="2400" dirty="0" smtClean="0">
                <a:latin typeface="Agency FB" pitchFamily="34" charset="0"/>
              </a:rPr>
              <a:t>To establish an independent Living Center for persons with disability to provide rehabilitation , specialized and technical education , and vocational training to ake them contributing and honorable citizens.</a:t>
            </a:r>
          </a:p>
          <a:p>
            <a:pPr>
              <a:buClr>
                <a:schemeClr val="accent2"/>
              </a:buClr>
            </a:pPr>
            <a:r>
              <a:rPr lang="en-US" sz="2400" dirty="0" smtClean="0">
                <a:latin typeface="Agency FB" pitchFamily="34" charset="0"/>
              </a:rPr>
              <a:t>To assist PWDs in bringing their hidden potential to the surface by providing career guaidence.</a:t>
            </a:r>
          </a:p>
          <a:p>
            <a:pPr>
              <a:buClr>
                <a:schemeClr val="accent2"/>
              </a:buClr>
            </a:pPr>
            <a:r>
              <a:rPr lang="en-US" sz="2400" dirty="0" smtClean="0">
                <a:latin typeface="Agency FB" pitchFamily="34" charset="0"/>
              </a:rPr>
              <a:t>To help parents of PWDs by educating them on various aspects of all the disability of their child.</a:t>
            </a:r>
          </a:p>
          <a:p>
            <a:pPr>
              <a:buClr>
                <a:schemeClr val="accent2"/>
              </a:buClr>
            </a:pPr>
            <a:r>
              <a:rPr lang="en-US" sz="2400" dirty="0" smtClean="0">
                <a:latin typeface="Agency FB" pitchFamily="34" charset="0"/>
              </a:rPr>
              <a:t>To creat opportunity for social and cultural activities for mainstreaming of PWDs talent.</a:t>
            </a:r>
          </a:p>
          <a:p>
            <a:pPr>
              <a:buClr>
                <a:schemeClr val="accent2"/>
              </a:buClr>
            </a:pPr>
            <a:r>
              <a:rPr lang="en-US" sz="2400" dirty="0" smtClean="0">
                <a:latin typeface="Agency FB" pitchFamily="34" charset="0"/>
              </a:rPr>
              <a:t>To encourage sports and games of the PWDs</a:t>
            </a:r>
          </a:p>
          <a:p>
            <a:pPr>
              <a:buClr>
                <a:schemeClr val="accent2"/>
              </a:buClr>
            </a:pPr>
            <a:r>
              <a:rPr lang="en-US" sz="2400" dirty="0" smtClean="0">
                <a:latin typeface="Agency FB" pitchFamily="34" charset="0"/>
              </a:rPr>
              <a:t>To creat a culture of volunteerism to cultivate support for the people with disabilitis.</a:t>
            </a:r>
          </a:p>
          <a:p>
            <a:pPr>
              <a:buClr>
                <a:schemeClr val="accent2"/>
              </a:buClr>
            </a:pPr>
            <a:r>
              <a:rPr lang="en-US" sz="2400" dirty="0" smtClean="0">
                <a:latin typeface="Agency FB" pitchFamily="34" charset="0"/>
              </a:rPr>
              <a:t>To provide medical facilities.</a:t>
            </a:r>
            <a:endParaRPr lang="en-US" sz="2400" dirty="0">
              <a:latin typeface="Agency FB" pitchFamily="34" charset="0"/>
            </a:endParaRPr>
          </a:p>
        </p:txBody>
      </p:sp>
      <p:sp>
        <p:nvSpPr>
          <p:cNvPr id="35" name="Slide Number Placeholder 34"/>
          <p:cNvSpPr>
            <a:spLocks noGrp="1"/>
          </p:cNvSpPr>
          <p:nvPr>
            <p:ph type="sldNum" sz="quarter" idx="12"/>
          </p:nvPr>
        </p:nvSpPr>
        <p:spPr/>
        <p:txBody>
          <a:bodyPr/>
          <a:lstStyle/>
          <a:p>
            <a:fld id="{FC7CF1E9-B37D-4524-9E95-27C8D2CB2DC6}" type="slidenum">
              <a:rPr lang="en-US" smtClean="0"/>
              <a:pPr/>
              <a:t>39</a:t>
            </a:fld>
            <a:endParaRPr lang="en-US"/>
          </a:p>
        </p:txBody>
      </p:sp>
      <p:sp>
        <p:nvSpPr>
          <p:cNvPr id="5" name="Rectangle 4"/>
          <p:cNvSpPr/>
          <p:nvPr/>
        </p:nvSpPr>
        <p:spPr>
          <a:xfrm>
            <a:off x="1828800" y="1066800"/>
            <a:ext cx="7086600" cy="1600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r>
              <a:rPr lang="en-US" sz="8000" b="1" dirty="0" smtClean="0"/>
              <a:t>OBJECTIVES</a:t>
            </a:r>
            <a:endParaRPr lang="en-US" sz="80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3"/>
            <a:ext cx="9052560" cy="9051926"/>
          </a:xfrm>
        </p:spPr>
        <p:txBody>
          <a:bodyPr/>
          <a:lstStyle/>
          <a:p>
            <a:pPr algn="ctr">
              <a:buNone/>
            </a:pPr>
            <a:r>
              <a:rPr lang="en-US" b="1" dirty="0" smtClean="0">
                <a:solidFill>
                  <a:schemeClr val="accent2"/>
                </a:solidFill>
                <a:latin typeface="Arial Narrow" pitchFamily="34" charset="0"/>
              </a:rPr>
              <a:t>ROSP INTRODUCTION</a:t>
            </a:r>
          </a:p>
          <a:p>
            <a:pPr>
              <a:buNone/>
            </a:pPr>
            <a:r>
              <a:rPr lang="en-US" sz="1600" dirty="0" smtClean="0"/>
              <a:t>      </a:t>
            </a:r>
            <a:r>
              <a:rPr lang="en-US" sz="2000" dirty="0" smtClean="0">
                <a:latin typeface="Agency FB" pitchFamily="34" charset="0"/>
              </a:rPr>
              <a:t>Rights of Special Persons (ROSP) Welfare Foundation was founded in 2016 to address the issue in a more sustainable way, by providing quality education, accommodation, nutritious food, vocational training, placement based rehabilitation and achieve personal independence. ROSP Welfare Foundation works towards creating an inclusive society which provides equal opportunities – without any discrimination – for th e development of persons with disabilities.We are working on all disability  before 5 year and by the Grace of Allah  our organization Registered With the Social Welfare Department under the Voluntary Social Welfare Agencies (Registration &amp; Control) Ordinance 1961, Pakistan Centre for Philanthropy (PCP) is a non-profit organization registered on 27th December, 2001 with Securities and Exchange Commission of Pakistan (SECP) and licensed under section 42 of the Companies Ordinance 1984, The Punjab Charity Commission Act 2018, Punjab Welfare Trust For The Disabled, FBR, &amp; also Our Organization Tax Exempted Under Section 2(36) Of Income Ordinance 2001.</a:t>
            </a:r>
            <a:endParaRPr lang="en-US" sz="1600" dirty="0" smtClean="0">
              <a:latin typeface="Agency FB" pitchFamily="34" charset="0"/>
            </a:endParaRPr>
          </a:p>
          <a:p>
            <a:endParaRPr lang="en-US" sz="1900" dirty="0" smtClean="0"/>
          </a:p>
          <a:p>
            <a:endParaRPr lang="en-US" sz="1900" dirty="0" smtClean="0"/>
          </a:p>
          <a:p>
            <a:pPr algn="ctr">
              <a:buNone/>
            </a:pPr>
            <a:r>
              <a:rPr lang="en-US" dirty="0" smtClean="0"/>
              <a:t> </a:t>
            </a:r>
            <a:r>
              <a:rPr lang="en-US" b="1" dirty="0" smtClean="0">
                <a:solidFill>
                  <a:schemeClr val="accent2"/>
                </a:solidFill>
              </a:rPr>
              <a:t>MISSION STATEMENT</a:t>
            </a:r>
          </a:p>
          <a:p>
            <a:pPr>
              <a:buNone/>
            </a:pPr>
            <a:r>
              <a:rPr lang="en-US" sz="1600" dirty="0" smtClean="0"/>
              <a:t>      </a:t>
            </a:r>
            <a:r>
              <a:rPr lang="en-US" sz="1800" dirty="0" smtClean="0">
                <a:latin typeface="Agency FB" pitchFamily="34" charset="0"/>
                <a:cs typeface="Arial" pitchFamily="34" charset="0"/>
              </a:rPr>
              <a:t>Rights of Special Persons (ROSP) welfare Foundation mission is to provide a platform for persons with disabilities to develop to confidence to lead independent, sustainable social and professional lives trough awearness campaigns, education, health and nutrition, skill development, disability rights advocacy, social integration, and employement generation.</a:t>
            </a:r>
            <a:endParaRPr lang="en-US" sz="1600" dirty="0" smtClean="0">
              <a:latin typeface="Agency FB" pitchFamily="34" charset="0"/>
              <a:cs typeface="Arial" pitchFamily="34" charset="0"/>
            </a:endParaRPr>
          </a:p>
          <a:p>
            <a:endParaRPr lang="en-US" sz="1900" dirty="0" smtClean="0"/>
          </a:p>
          <a:p>
            <a:pPr algn="ctr">
              <a:buNone/>
            </a:pPr>
            <a:r>
              <a:rPr lang="en-US" b="1" dirty="0" smtClean="0">
                <a:solidFill>
                  <a:schemeClr val="accent2"/>
                </a:solidFill>
              </a:rPr>
              <a:t>OUR VISION</a:t>
            </a:r>
          </a:p>
          <a:p>
            <a:pPr>
              <a:buNone/>
            </a:pPr>
            <a:r>
              <a:rPr lang="en-US" sz="1800" dirty="0" smtClean="0"/>
              <a:t>  </a:t>
            </a:r>
            <a:r>
              <a:rPr lang="en-US" sz="1800" dirty="0" smtClean="0">
                <a:latin typeface="Agency FB" pitchFamily="34" charset="0"/>
              </a:rPr>
              <a:t>    </a:t>
            </a:r>
            <a:r>
              <a:rPr lang="en-US" sz="1800" dirty="0" smtClean="0">
                <a:latin typeface="Agency FB" pitchFamily="34" charset="0"/>
                <a:cs typeface="Arial" pitchFamily="34" charset="0"/>
              </a:rPr>
              <a:t>An inclusive society, free from discrimination , where persons with disabilities (PWDs), become contributing members, living with respect and dignity.</a:t>
            </a:r>
            <a:endParaRPr lang="en-US" sz="1800" dirty="0">
              <a:latin typeface="Agency FB" pitchFamily="34" charset="0"/>
              <a:cs typeface="Arial" pitchFamily="34" charset="0"/>
            </a:endParaRPr>
          </a:p>
        </p:txBody>
      </p:sp>
      <p:sp>
        <p:nvSpPr>
          <p:cNvPr id="4" name="Slide Number Placeholder 3"/>
          <p:cNvSpPr>
            <a:spLocks noGrp="1"/>
          </p:cNvSpPr>
          <p:nvPr>
            <p:ph type="sldNum" sz="quarter" idx="12"/>
          </p:nvPr>
        </p:nvSpPr>
        <p:spPr/>
        <p:txBody>
          <a:bodyPr/>
          <a:lstStyle/>
          <a:p>
            <a:fld id="{FC7CF1E9-B37D-4524-9E95-27C8D2CB2DC6}"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8600"/>
            <a:ext cx="9326880" cy="11353800"/>
          </a:xfrm>
        </p:spPr>
        <p:txBody>
          <a:bodyPr>
            <a:normAutofit/>
          </a:bodyPr>
          <a:lstStyle/>
          <a:p>
            <a:pPr fontAlgn="base">
              <a:buNone/>
            </a:pPr>
            <a:endParaRPr lang="en-US" sz="1600" dirty="0" smtClean="0"/>
          </a:p>
          <a:p>
            <a:pPr fontAlgn="base">
              <a:buNone/>
            </a:pPr>
            <a:endParaRPr lang="en-US" sz="1600" dirty="0" smtClean="0"/>
          </a:p>
          <a:p>
            <a:pPr fontAlgn="base">
              <a:buNone/>
            </a:pPr>
            <a:endParaRPr lang="en-US" sz="1600" dirty="0" smtClean="0"/>
          </a:p>
          <a:p>
            <a:pPr fontAlgn="base">
              <a:buNone/>
            </a:pPr>
            <a:r>
              <a:rPr lang="en-US" sz="1600" dirty="0" smtClean="0"/>
              <a:t/>
            </a:r>
            <a:br>
              <a:rPr lang="en-US" sz="1600" dirty="0" smtClean="0"/>
            </a:br>
            <a:endParaRPr lang="en-US" sz="1600" dirty="0" smtClean="0"/>
          </a:p>
          <a:p>
            <a:pPr algn="ctr" fontAlgn="base">
              <a:buNone/>
            </a:pPr>
            <a:r>
              <a:rPr lang="en-US" sz="3600" b="1" dirty="0" smtClean="0">
                <a:solidFill>
                  <a:srgbClr val="FF0000"/>
                </a:solidFill>
                <a:latin typeface="Arial Black" pitchFamily="34" charset="0"/>
              </a:rPr>
              <a:t>SPONSORSHIP PLAN</a:t>
            </a:r>
          </a:p>
          <a:p>
            <a:pPr algn="ctr" fontAlgn="base">
              <a:buNone/>
            </a:pPr>
            <a:endParaRPr lang="en-US" sz="3600" b="1" dirty="0" smtClean="0">
              <a:solidFill>
                <a:srgbClr val="FF0000"/>
              </a:solidFill>
              <a:latin typeface="Arial Black" pitchFamily="34" charset="0"/>
            </a:endParaRPr>
          </a:p>
          <a:p>
            <a:pPr algn="ctr" fontAlgn="base">
              <a:buNone/>
            </a:pPr>
            <a:r>
              <a:rPr lang="en-US" sz="1600" b="1" dirty="0" smtClean="0">
                <a:latin typeface="Arial" pitchFamily="34" charset="0"/>
                <a:cs typeface="Arial" pitchFamily="34" charset="0"/>
              </a:rPr>
              <a:t>I would like to sponsor a Person with disabilities (PWDs) Orphan &amp; deserving families: (Please tick the relevant box)</a:t>
            </a:r>
          </a:p>
          <a:p>
            <a:pPr algn="ctr" fontAlgn="base">
              <a:buNone/>
            </a:pPr>
            <a:r>
              <a:rPr lang="en-US" sz="2400" spc="-150" dirty="0" smtClean="0">
                <a:solidFill>
                  <a:schemeClr val="bg2">
                    <a:lumMod val="50000"/>
                  </a:schemeClr>
                </a:solidFill>
                <a:latin typeface="Arial Black" pitchFamily="34" charset="0"/>
              </a:rPr>
              <a:t>EDUCATION</a:t>
            </a:r>
          </a:p>
          <a:p>
            <a:pPr algn="ctr" fontAlgn="base">
              <a:buNone/>
            </a:pPr>
            <a:endParaRPr lang="en-US" sz="2400" spc="-150" dirty="0" smtClean="0">
              <a:solidFill>
                <a:schemeClr val="bg2">
                  <a:lumMod val="50000"/>
                </a:schemeClr>
              </a:solidFill>
              <a:latin typeface="Arial Black" pitchFamily="34" charset="0"/>
            </a:endParaRPr>
          </a:p>
          <a:p>
            <a:pPr algn="ctr" fontAlgn="base">
              <a:buNone/>
            </a:pPr>
            <a:endParaRPr lang="en-US" sz="2400" spc="-150" dirty="0" smtClean="0">
              <a:solidFill>
                <a:schemeClr val="bg2">
                  <a:lumMod val="50000"/>
                </a:schemeClr>
              </a:solidFill>
              <a:latin typeface="Arial Black" pitchFamily="34" charset="0"/>
            </a:endParaRPr>
          </a:p>
          <a:p>
            <a:pPr algn="ctr" fontAlgn="base">
              <a:buNone/>
            </a:pPr>
            <a:r>
              <a:rPr lang="en-US" sz="2400" spc="-150" dirty="0" smtClean="0">
                <a:solidFill>
                  <a:schemeClr val="bg2">
                    <a:lumMod val="50000"/>
                  </a:schemeClr>
                </a:solidFill>
                <a:latin typeface="Arial Black" pitchFamily="34" charset="0"/>
              </a:rPr>
              <a:t>Mobility</a:t>
            </a:r>
          </a:p>
          <a:p>
            <a:pPr algn="ctr" fontAlgn="base">
              <a:buNone/>
            </a:pPr>
            <a:endParaRPr lang="en-US" sz="2400" spc="-150" dirty="0" smtClean="0">
              <a:solidFill>
                <a:schemeClr val="bg2">
                  <a:lumMod val="50000"/>
                </a:schemeClr>
              </a:solidFill>
              <a:latin typeface="Arial Black" pitchFamily="34" charset="0"/>
            </a:endParaRPr>
          </a:p>
          <a:p>
            <a:pPr algn="ctr" fontAlgn="base">
              <a:buNone/>
            </a:pPr>
            <a:endParaRPr lang="en-US" sz="2400" spc="-150" dirty="0" smtClean="0">
              <a:solidFill>
                <a:schemeClr val="bg2">
                  <a:lumMod val="50000"/>
                </a:schemeClr>
              </a:solidFill>
              <a:latin typeface="Arial Black" pitchFamily="34" charset="0"/>
            </a:endParaRPr>
          </a:p>
          <a:p>
            <a:pPr algn="ctr" fontAlgn="base">
              <a:buNone/>
            </a:pPr>
            <a:r>
              <a:rPr lang="en-US" sz="2400" spc="-150" dirty="0" smtClean="0">
                <a:solidFill>
                  <a:schemeClr val="bg2">
                    <a:lumMod val="50000"/>
                  </a:schemeClr>
                </a:solidFill>
                <a:latin typeface="Arial Black" pitchFamily="34" charset="0"/>
              </a:rPr>
              <a:t>Boarding House </a:t>
            </a:r>
          </a:p>
          <a:p>
            <a:pPr algn="ctr" fontAlgn="base">
              <a:buNone/>
            </a:pPr>
            <a:endParaRPr lang="en-US" sz="2400" spc="-150" dirty="0" smtClean="0">
              <a:solidFill>
                <a:schemeClr val="bg2">
                  <a:lumMod val="50000"/>
                </a:schemeClr>
              </a:solidFill>
              <a:latin typeface="Arial Black" pitchFamily="34" charset="0"/>
            </a:endParaRPr>
          </a:p>
          <a:p>
            <a:pPr algn="ctr" fontAlgn="base">
              <a:buNone/>
            </a:pPr>
            <a:endParaRPr lang="en-US" sz="2400" spc="-150" dirty="0" smtClean="0">
              <a:solidFill>
                <a:schemeClr val="bg2">
                  <a:lumMod val="50000"/>
                </a:schemeClr>
              </a:solidFill>
              <a:latin typeface="Arial Black" pitchFamily="34" charset="0"/>
            </a:endParaRPr>
          </a:p>
          <a:p>
            <a:pPr algn="ctr" fontAlgn="base">
              <a:buNone/>
            </a:pPr>
            <a:r>
              <a:rPr lang="en-US" sz="2400" spc="-150" dirty="0" smtClean="0">
                <a:solidFill>
                  <a:schemeClr val="bg2">
                    <a:lumMod val="50000"/>
                  </a:schemeClr>
                </a:solidFill>
                <a:latin typeface="Arial Black" pitchFamily="34" charset="0"/>
              </a:rPr>
              <a:t>Skill Education </a:t>
            </a:r>
          </a:p>
          <a:p>
            <a:pPr algn="ctr" fontAlgn="base">
              <a:buNone/>
            </a:pPr>
            <a:endParaRPr lang="en-US" sz="2400" spc="-150" dirty="0" smtClean="0">
              <a:solidFill>
                <a:schemeClr val="bg2">
                  <a:lumMod val="50000"/>
                </a:schemeClr>
              </a:solidFill>
              <a:latin typeface="Arial Black" pitchFamily="34" charset="0"/>
            </a:endParaRPr>
          </a:p>
          <a:p>
            <a:pPr algn="ctr" fontAlgn="base">
              <a:buNone/>
            </a:pPr>
            <a:endParaRPr lang="en-US" sz="2400" spc="-150" dirty="0" smtClean="0">
              <a:solidFill>
                <a:schemeClr val="bg2">
                  <a:lumMod val="50000"/>
                </a:schemeClr>
              </a:solidFill>
              <a:latin typeface="Arial Black" pitchFamily="34" charset="0"/>
            </a:endParaRPr>
          </a:p>
          <a:p>
            <a:pPr algn="ctr" fontAlgn="base">
              <a:buNone/>
            </a:pPr>
            <a:r>
              <a:rPr lang="en-US" sz="2400" spc="-150" dirty="0" smtClean="0">
                <a:solidFill>
                  <a:schemeClr val="bg2">
                    <a:lumMod val="50000"/>
                  </a:schemeClr>
                </a:solidFill>
                <a:latin typeface="Arial Black" pitchFamily="34" charset="0"/>
              </a:rPr>
              <a:t>Rashan Program</a:t>
            </a:r>
          </a:p>
          <a:p>
            <a:pPr algn="ctr" fontAlgn="base">
              <a:buNone/>
            </a:pPr>
            <a:endParaRPr lang="en-US" sz="2400" spc="-150" dirty="0" smtClean="0">
              <a:solidFill>
                <a:schemeClr val="bg2">
                  <a:lumMod val="50000"/>
                </a:schemeClr>
              </a:solidFill>
              <a:latin typeface="Arial Black" pitchFamily="34" charset="0"/>
            </a:endParaRPr>
          </a:p>
          <a:p>
            <a:pPr algn="ctr" fontAlgn="base">
              <a:buNone/>
            </a:pPr>
            <a:endParaRPr lang="en-US" sz="1600" spc="-150" dirty="0" smtClean="0">
              <a:solidFill>
                <a:schemeClr val="bg2">
                  <a:lumMod val="50000"/>
                </a:schemeClr>
              </a:solidFill>
              <a:latin typeface="Arial Black" pitchFamily="34" charset="0"/>
            </a:endParaRPr>
          </a:p>
          <a:p>
            <a:pPr fontAlgn="base">
              <a:buNone/>
            </a:pPr>
            <a:endParaRPr lang="en-US" sz="1600" dirty="0" smtClean="0"/>
          </a:p>
          <a:p>
            <a:pPr fontAlgn="base">
              <a:buNone/>
            </a:pPr>
            <a:endParaRPr lang="en-US" sz="1600" dirty="0" smtClean="0"/>
          </a:p>
          <a:p>
            <a:pPr fontAlgn="base">
              <a:buNone/>
            </a:pPr>
            <a:endParaRPr lang="en-US" sz="1600" dirty="0" smtClean="0"/>
          </a:p>
          <a:p>
            <a:pPr fontAlgn="base">
              <a:buNone/>
            </a:pPr>
            <a:endParaRPr lang="en-US" sz="1600" dirty="0" smtClean="0"/>
          </a:p>
          <a:p>
            <a:pPr fontAlgn="base">
              <a:buNone/>
            </a:pPr>
            <a:endParaRPr lang="en-US" sz="1600" dirty="0" smtClean="0"/>
          </a:p>
          <a:p>
            <a:pPr fontAlgn="base">
              <a:buNone/>
            </a:pPr>
            <a:endParaRPr lang="en-US" dirty="0"/>
          </a:p>
        </p:txBody>
      </p:sp>
      <p:sp>
        <p:nvSpPr>
          <p:cNvPr id="3" name="Slide Number Placeholder 2"/>
          <p:cNvSpPr>
            <a:spLocks noGrp="1"/>
          </p:cNvSpPr>
          <p:nvPr>
            <p:ph type="sldNum" sz="quarter" idx="12"/>
          </p:nvPr>
        </p:nvSpPr>
        <p:spPr/>
        <p:txBody>
          <a:bodyPr/>
          <a:lstStyle/>
          <a:p>
            <a:fld id="{FC7CF1E9-B37D-4524-9E95-27C8D2CB2DC6}" type="slidenum">
              <a:rPr lang="en-US" smtClean="0"/>
              <a:pPr/>
              <a:t>40</a:t>
            </a:fld>
            <a:endParaRPr lang="en-US"/>
          </a:p>
        </p:txBody>
      </p:sp>
      <p:graphicFrame>
        <p:nvGraphicFramePr>
          <p:cNvPr id="5" name="Table 4"/>
          <p:cNvGraphicFramePr>
            <a:graphicFrameLocks noGrp="1"/>
          </p:cNvGraphicFramePr>
          <p:nvPr/>
        </p:nvGraphicFramePr>
        <p:xfrm>
          <a:off x="1371600" y="4038600"/>
          <a:ext cx="8229600" cy="701040"/>
        </p:xfrm>
        <a:graphic>
          <a:graphicData uri="http://schemas.openxmlformats.org/drawingml/2006/table">
            <a:tbl>
              <a:tblPr firstRow="1" bandRow="1">
                <a:tableStyleId>{5C22544A-7EE6-4342-B048-85BDC9FD1C3A}</a:tableStyleId>
              </a:tblPr>
              <a:tblGrid>
                <a:gridCol w="2743200"/>
                <a:gridCol w="2743200"/>
                <a:gridCol w="2743200"/>
              </a:tblGrid>
              <a:tr h="365760">
                <a:tc>
                  <a:txBody>
                    <a:bodyPr/>
                    <a:lstStyle/>
                    <a:p>
                      <a:pPr algn="ctr"/>
                      <a:r>
                        <a:rPr lang="en-US" sz="1800" baseline="0" dirty="0" smtClean="0"/>
                        <a:t> </a:t>
                      </a:r>
                      <a:r>
                        <a:rPr lang="en-US" sz="1800" dirty="0" smtClean="0"/>
                        <a:t> Scholarship</a:t>
                      </a:r>
                      <a:endParaRPr lang="en-US" sz="1800" dirty="0"/>
                    </a:p>
                  </a:txBody>
                  <a:tcPr/>
                </a:tc>
                <a:tc>
                  <a:txBody>
                    <a:bodyPr/>
                    <a:lstStyle/>
                    <a:p>
                      <a:pPr algn="ctr"/>
                      <a:r>
                        <a:rPr lang="en-US" sz="1800" dirty="0" smtClean="0"/>
                        <a:t>Monthly</a:t>
                      </a:r>
                      <a:r>
                        <a:rPr lang="en-US" sz="1800" baseline="0" dirty="0" smtClean="0"/>
                        <a:t> Amount</a:t>
                      </a:r>
                      <a:endParaRPr lang="en-US" sz="1800" dirty="0"/>
                    </a:p>
                  </a:txBody>
                  <a:tcPr/>
                </a:tc>
                <a:tc>
                  <a:txBody>
                    <a:bodyPr/>
                    <a:lstStyle/>
                    <a:p>
                      <a:pPr algn="ctr"/>
                      <a:r>
                        <a:rPr lang="en-US" sz="1800" dirty="0" smtClean="0"/>
                        <a:t>Annually</a:t>
                      </a:r>
                      <a:r>
                        <a:rPr lang="en-US" sz="1800" baseline="0" dirty="0" smtClean="0"/>
                        <a:t> Scholarship</a:t>
                      </a:r>
                      <a:endParaRPr lang="en-US" sz="1800" dirty="0"/>
                    </a:p>
                  </a:txBody>
                  <a:tcPr/>
                </a:tc>
              </a:tr>
              <a:tr h="335280">
                <a:tc>
                  <a:txBody>
                    <a:bodyPr/>
                    <a:lstStyle/>
                    <a:p>
                      <a:pPr algn="ctr"/>
                      <a:r>
                        <a:rPr lang="en-US" sz="1600" dirty="0" smtClean="0"/>
                        <a:t>Per Student</a:t>
                      </a:r>
                      <a:r>
                        <a:rPr lang="en-US" sz="1600" baseline="0" dirty="0" smtClean="0"/>
                        <a:t> </a:t>
                      </a:r>
                      <a:endParaRPr lang="en-US" sz="1600" dirty="0"/>
                    </a:p>
                  </a:txBody>
                  <a:tcPr/>
                </a:tc>
                <a:tc>
                  <a:txBody>
                    <a:bodyPr/>
                    <a:lstStyle/>
                    <a:p>
                      <a:pPr algn="ctr"/>
                      <a:r>
                        <a:rPr lang="en-US" sz="1600" dirty="0" smtClean="0"/>
                        <a:t>10,000 PKR</a:t>
                      </a:r>
                      <a:endParaRPr lang="en-US" sz="1600" dirty="0"/>
                    </a:p>
                  </a:txBody>
                  <a:tcPr/>
                </a:tc>
                <a:tc>
                  <a:txBody>
                    <a:bodyPr/>
                    <a:lstStyle/>
                    <a:p>
                      <a:pPr algn="ctr"/>
                      <a:r>
                        <a:rPr lang="en-US" sz="1600" dirty="0" smtClean="0"/>
                        <a:t>120,000 PKR</a:t>
                      </a:r>
                      <a:endParaRPr lang="en-US" sz="1600" dirty="0"/>
                    </a:p>
                  </a:txBody>
                  <a:tcPr/>
                </a:tc>
              </a:tr>
            </a:tbl>
          </a:graphicData>
        </a:graphic>
      </p:graphicFrame>
      <p:graphicFrame>
        <p:nvGraphicFramePr>
          <p:cNvPr id="8" name="Table 7"/>
          <p:cNvGraphicFramePr>
            <a:graphicFrameLocks noGrp="1"/>
          </p:cNvGraphicFramePr>
          <p:nvPr/>
        </p:nvGraphicFramePr>
        <p:xfrm>
          <a:off x="1371600" y="5410200"/>
          <a:ext cx="8305800" cy="741680"/>
        </p:xfrm>
        <a:graphic>
          <a:graphicData uri="http://schemas.openxmlformats.org/drawingml/2006/table">
            <a:tbl>
              <a:tblPr firstRow="1" bandRow="1">
                <a:tableStyleId>{5C22544A-7EE6-4342-B048-85BDC9FD1C3A}</a:tableStyleId>
              </a:tblPr>
              <a:tblGrid>
                <a:gridCol w="2076450"/>
                <a:gridCol w="2076450"/>
                <a:gridCol w="2076450"/>
                <a:gridCol w="2076450"/>
              </a:tblGrid>
              <a:tr h="370840">
                <a:tc>
                  <a:txBody>
                    <a:bodyPr/>
                    <a:lstStyle/>
                    <a:p>
                      <a:pPr algn="ctr"/>
                      <a:r>
                        <a:rPr lang="en-US" sz="1800" dirty="0" smtClean="0"/>
                        <a:t>Per</a:t>
                      </a:r>
                      <a:r>
                        <a:rPr lang="en-US" sz="1800" baseline="0" dirty="0" smtClean="0"/>
                        <a:t> Wheelchair</a:t>
                      </a:r>
                      <a:endParaRPr lang="en-US" sz="1800" dirty="0"/>
                    </a:p>
                  </a:txBody>
                  <a:tcPr/>
                </a:tc>
                <a:tc>
                  <a:txBody>
                    <a:bodyPr/>
                    <a:lstStyle/>
                    <a:p>
                      <a:pPr algn="ctr"/>
                      <a:r>
                        <a:rPr lang="en-US" sz="1800" dirty="0" smtClean="0"/>
                        <a:t>Special Bike</a:t>
                      </a:r>
                      <a:endParaRPr lang="en-US" sz="1800" dirty="0"/>
                    </a:p>
                  </a:txBody>
                  <a:tcPr/>
                </a:tc>
                <a:tc>
                  <a:txBody>
                    <a:bodyPr/>
                    <a:lstStyle/>
                    <a:p>
                      <a:pPr algn="ctr"/>
                      <a:r>
                        <a:rPr lang="en-US" sz="1800" dirty="0" smtClean="0"/>
                        <a:t>Auto Rickshaw</a:t>
                      </a:r>
                      <a:endParaRPr lang="en-US" sz="1800" dirty="0"/>
                    </a:p>
                  </a:txBody>
                  <a:tcPr/>
                </a:tc>
                <a:tc>
                  <a:txBody>
                    <a:bodyPr/>
                    <a:lstStyle/>
                    <a:p>
                      <a:pPr algn="ctr"/>
                      <a:r>
                        <a:rPr lang="en-US" sz="1800" dirty="0" smtClean="0"/>
                        <a:t>Cruches/ Walker</a:t>
                      </a:r>
                      <a:endParaRPr lang="en-US" sz="1800" dirty="0"/>
                    </a:p>
                  </a:txBody>
                  <a:tcPr/>
                </a:tc>
              </a:tr>
              <a:tr h="370840">
                <a:tc>
                  <a:txBody>
                    <a:bodyPr/>
                    <a:lstStyle/>
                    <a:p>
                      <a:pPr algn="ctr"/>
                      <a:r>
                        <a:rPr lang="en-US" sz="1600" dirty="0" smtClean="0"/>
                        <a:t>25,000 PKR</a:t>
                      </a:r>
                      <a:endParaRPr lang="en-US" sz="1600" dirty="0"/>
                    </a:p>
                  </a:txBody>
                  <a:tcPr/>
                </a:tc>
                <a:tc>
                  <a:txBody>
                    <a:bodyPr/>
                    <a:lstStyle/>
                    <a:p>
                      <a:pPr algn="ctr"/>
                      <a:r>
                        <a:rPr lang="en-US" sz="1600" dirty="0" smtClean="0"/>
                        <a:t>150,000</a:t>
                      </a:r>
                      <a:r>
                        <a:rPr lang="en-US" sz="1600" baseline="0" dirty="0" smtClean="0"/>
                        <a:t> PKR</a:t>
                      </a:r>
                      <a:endParaRPr lang="en-US" sz="1600" dirty="0"/>
                    </a:p>
                  </a:txBody>
                  <a:tcPr/>
                </a:tc>
                <a:tc>
                  <a:txBody>
                    <a:bodyPr/>
                    <a:lstStyle/>
                    <a:p>
                      <a:pPr algn="ctr"/>
                      <a:r>
                        <a:rPr lang="en-US" sz="1600" dirty="0" smtClean="0"/>
                        <a:t>250,000</a:t>
                      </a:r>
                      <a:r>
                        <a:rPr lang="en-US" sz="1600" baseline="0" dirty="0" smtClean="0"/>
                        <a:t> PKR</a:t>
                      </a:r>
                      <a:endParaRPr lang="en-US" sz="1600" dirty="0"/>
                    </a:p>
                  </a:txBody>
                  <a:tcPr/>
                </a:tc>
                <a:tc>
                  <a:txBody>
                    <a:bodyPr/>
                    <a:lstStyle/>
                    <a:p>
                      <a:pPr algn="ctr"/>
                      <a:r>
                        <a:rPr lang="en-US" sz="1600" dirty="0" smtClean="0"/>
                        <a:t>5,000</a:t>
                      </a:r>
                      <a:r>
                        <a:rPr lang="en-US" sz="1600" baseline="0" dirty="0" smtClean="0"/>
                        <a:t> PKR</a:t>
                      </a:r>
                      <a:endParaRPr lang="en-US" sz="1600" dirty="0"/>
                    </a:p>
                  </a:txBody>
                  <a:tcPr/>
                </a:tc>
              </a:tr>
            </a:tbl>
          </a:graphicData>
        </a:graphic>
      </p:graphicFrame>
      <p:graphicFrame>
        <p:nvGraphicFramePr>
          <p:cNvPr id="10" name="Table 9"/>
          <p:cNvGraphicFramePr>
            <a:graphicFrameLocks noGrp="1"/>
          </p:cNvGraphicFramePr>
          <p:nvPr/>
        </p:nvGraphicFramePr>
        <p:xfrm>
          <a:off x="1447800" y="6705600"/>
          <a:ext cx="8229600" cy="7416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en-US" sz="1800" dirty="0" smtClean="0"/>
                        <a:t>Per</a:t>
                      </a:r>
                      <a:r>
                        <a:rPr lang="en-US" sz="1800" baseline="0" dirty="0" smtClean="0"/>
                        <a:t> Day</a:t>
                      </a:r>
                      <a:endParaRPr lang="en-US" sz="1800" dirty="0"/>
                    </a:p>
                  </a:txBody>
                  <a:tcPr/>
                </a:tc>
                <a:tc>
                  <a:txBody>
                    <a:bodyPr/>
                    <a:lstStyle/>
                    <a:p>
                      <a:pPr algn="ctr"/>
                      <a:r>
                        <a:rPr lang="en-US" sz="1800" dirty="0" smtClean="0"/>
                        <a:t>Per</a:t>
                      </a:r>
                      <a:r>
                        <a:rPr lang="en-US" sz="1800" baseline="0" dirty="0" smtClean="0"/>
                        <a:t> Month</a:t>
                      </a:r>
                      <a:endParaRPr lang="en-US" sz="1800" dirty="0"/>
                    </a:p>
                  </a:txBody>
                  <a:tcPr/>
                </a:tc>
                <a:tc>
                  <a:txBody>
                    <a:bodyPr/>
                    <a:lstStyle/>
                    <a:p>
                      <a:pPr algn="ctr"/>
                      <a:r>
                        <a:rPr lang="en-US" sz="1800" dirty="0" smtClean="0"/>
                        <a:t>Annually Amount</a:t>
                      </a:r>
                      <a:endParaRPr lang="en-US" sz="1800" dirty="0"/>
                    </a:p>
                  </a:txBody>
                  <a:tcPr/>
                </a:tc>
              </a:tr>
              <a:tr h="370840">
                <a:tc>
                  <a:txBody>
                    <a:bodyPr/>
                    <a:lstStyle/>
                    <a:p>
                      <a:pPr algn="ctr"/>
                      <a:r>
                        <a:rPr lang="en-US" sz="1600" dirty="0" smtClean="0"/>
                        <a:t>500</a:t>
                      </a:r>
                      <a:r>
                        <a:rPr lang="en-US" sz="1600" baseline="0" dirty="0" smtClean="0"/>
                        <a:t> PKR</a:t>
                      </a:r>
                      <a:endParaRPr lang="en-US" sz="1600" dirty="0"/>
                    </a:p>
                  </a:txBody>
                  <a:tcPr/>
                </a:tc>
                <a:tc>
                  <a:txBody>
                    <a:bodyPr/>
                    <a:lstStyle/>
                    <a:p>
                      <a:pPr algn="ctr"/>
                      <a:r>
                        <a:rPr lang="en-US" sz="1600" dirty="0" smtClean="0"/>
                        <a:t>15,000 PKR</a:t>
                      </a:r>
                      <a:endParaRPr lang="en-US" sz="1600" dirty="0"/>
                    </a:p>
                  </a:txBody>
                  <a:tcPr/>
                </a:tc>
                <a:tc>
                  <a:txBody>
                    <a:bodyPr/>
                    <a:lstStyle/>
                    <a:p>
                      <a:pPr algn="ctr"/>
                      <a:r>
                        <a:rPr lang="en-US" sz="1600" dirty="0" smtClean="0"/>
                        <a:t>180,000</a:t>
                      </a:r>
                      <a:r>
                        <a:rPr lang="en-US" sz="1600" baseline="0" dirty="0" smtClean="0"/>
                        <a:t> PKR</a:t>
                      </a:r>
                      <a:endParaRPr lang="en-US" sz="1600" dirty="0"/>
                    </a:p>
                  </a:txBody>
                  <a:tcPr/>
                </a:tc>
              </a:tr>
            </a:tbl>
          </a:graphicData>
        </a:graphic>
      </p:graphicFrame>
      <p:graphicFrame>
        <p:nvGraphicFramePr>
          <p:cNvPr id="11" name="Table 10"/>
          <p:cNvGraphicFramePr>
            <a:graphicFrameLocks noGrp="1"/>
          </p:cNvGraphicFramePr>
          <p:nvPr/>
        </p:nvGraphicFramePr>
        <p:xfrm>
          <a:off x="1447800" y="8077200"/>
          <a:ext cx="8229600" cy="7416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en-US" sz="1800" dirty="0" smtClean="0"/>
                        <a:t>Scholarship</a:t>
                      </a:r>
                      <a:endParaRPr lang="en-US" sz="1800" dirty="0"/>
                    </a:p>
                  </a:txBody>
                  <a:tcPr/>
                </a:tc>
                <a:tc>
                  <a:txBody>
                    <a:bodyPr/>
                    <a:lstStyle/>
                    <a:p>
                      <a:pPr algn="ctr"/>
                      <a:r>
                        <a:rPr lang="en-US" sz="1800" dirty="0" smtClean="0"/>
                        <a:t>Monthly Amount </a:t>
                      </a:r>
                      <a:endParaRPr lang="en-US" sz="1800" dirty="0"/>
                    </a:p>
                  </a:txBody>
                  <a:tcPr/>
                </a:tc>
                <a:tc>
                  <a:txBody>
                    <a:bodyPr/>
                    <a:lstStyle/>
                    <a:p>
                      <a:pPr algn="ctr"/>
                      <a:r>
                        <a:rPr lang="en-US" sz="1800" dirty="0" smtClean="0"/>
                        <a:t>Annually Amount </a:t>
                      </a:r>
                      <a:endParaRPr lang="en-US" sz="1800" dirty="0"/>
                    </a:p>
                  </a:txBody>
                  <a:tcPr/>
                </a:tc>
              </a:tr>
              <a:tr h="370840">
                <a:tc>
                  <a:txBody>
                    <a:bodyPr/>
                    <a:lstStyle/>
                    <a:p>
                      <a:pPr algn="ctr"/>
                      <a:r>
                        <a:rPr lang="en-US" sz="1800" dirty="0" smtClean="0"/>
                        <a:t>Per</a:t>
                      </a:r>
                      <a:r>
                        <a:rPr lang="en-US" sz="1800" baseline="0" dirty="0" smtClean="0"/>
                        <a:t> Student</a:t>
                      </a:r>
                      <a:endParaRPr lang="en-US" sz="1800" dirty="0"/>
                    </a:p>
                  </a:txBody>
                  <a:tcPr/>
                </a:tc>
                <a:tc>
                  <a:txBody>
                    <a:bodyPr/>
                    <a:lstStyle/>
                    <a:p>
                      <a:pPr algn="ctr"/>
                      <a:r>
                        <a:rPr lang="en-US" sz="1800" dirty="0" smtClean="0"/>
                        <a:t>4,000</a:t>
                      </a:r>
                      <a:r>
                        <a:rPr lang="en-US" sz="1800" baseline="0" dirty="0" smtClean="0"/>
                        <a:t> PKR</a:t>
                      </a:r>
                      <a:endParaRPr lang="en-US" sz="1800" dirty="0"/>
                    </a:p>
                  </a:txBody>
                  <a:tcPr/>
                </a:tc>
                <a:tc>
                  <a:txBody>
                    <a:bodyPr/>
                    <a:lstStyle/>
                    <a:p>
                      <a:pPr algn="ctr"/>
                      <a:r>
                        <a:rPr lang="en-US" sz="1800" dirty="0" smtClean="0"/>
                        <a:t>48,000 PKR</a:t>
                      </a:r>
                      <a:endParaRPr lang="en-US" sz="1800" dirty="0"/>
                    </a:p>
                  </a:txBody>
                  <a:tcPr/>
                </a:tc>
              </a:tr>
            </a:tbl>
          </a:graphicData>
        </a:graphic>
      </p:graphicFrame>
      <p:graphicFrame>
        <p:nvGraphicFramePr>
          <p:cNvPr id="14" name="Table 13"/>
          <p:cNvGraphicFramePr>
            <a:graphicFrameLocks noGrp="1"/>
          </p:cNvGraphicFramePr>
          <p:nvPr/>
        </p:nvGraphicFramePr>
        <p:xfrm>
          <a:off x="1447800" y="9448800"/>
          <a:ext cx="8229600" cy="74168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sz="1800" dirty="0" smtClean="0"/>
                        <a:t>Per Month Family Pack</a:t>
                      </a:r>
                      <a:endParaRPr lang="en-US" sz="1800" dirty="0"/>
                    </a:p>
                  </a:txBody>
                  <a:tcPr/>
                </a:tc>
                <a:tc>
                  <a:txBody>
                    <a:bodyPr/>
                    <a:lstStyle/>
                    <a:p>
                      <a:pPr algn="ctr"/>
                      <a:r>
                        <a:rPr lang="en-US" sz="1800" dirty="0" smtClean="0"/>
                        <a:t>Per Year Total</a:t>
                      </a:r>
                      <a:r>
                        <a:rPr lang="en-US" sz="1800" baseline="0" dirty="0" smtClean="0"/>
                        <a:t> Amount </a:t>
                      </a:r>
                      <a:endParaRPr lang="en-US" sz="1800" dirty="0"/>
                    </a:p>
                  </a:txBody>
                  <a:tcPr/>
                </a:tc>
              </a:tr>
              <a:tr h="370840">
                <a:tc>
                  <a:txBody>
                    <a:bodyPr/>
                    <a:lstStyle/>
                    <a:p>
                      <a:pPr algn="ctr"/>
                      <a:r>
                        <a:rPr lang="en-US" sz="1800" dirty="0" smtClean="0"/>
                        <a:t>8,000 PKR</a:t>
                      </a:r>
                      <a:endParaRPr lang="en-US" sz="1800" dirty="0"/>
                    </a:p>
                  </a:txBody>
                  <a:tcPr/>
                </a:tc>
                <a:tc>
                  <a:txBody>
                    <a:bodyPr/>
                    <a:lstStyle/>
                    <a:p>
                      <a:pPr algn="ctr"/>
                      <a:r>
                        <a:rPr lang="en-US" sz="1800" dirty="0" smtClean="0"/>
                        <a:t>96,000</a:t>
                      </a:r>
                      <a:r>
                        <a:rPr lang="en-US" sz="1800" baseline="0" dirty="0" smtClean="0"/>
                        <a:t> PKR</a:t>
                      </a:r>
                      <a:endParaRPr lang="en-US" sz="1800" dirty="0"/>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
                <a:schemeClr val="accent2"/>
              </a:buClr>
            </a:pPr>
            <a:r>
              <a:rPr lang="en-US" sz="1900" b="1" dirty="0" smtClean="0">
                <a:latin typeface="Agency FB" pitchFamily="34" charset="0"/>
              </a:rPr>
              <a:t>Bank Name: </a:t>
            </a:r>
            <a:r>
              <a:rPr lang="en-US" sz="1900" dirty="0" smtClean="0">
                <a:latin typeface="Agency FB" pitchFamily="34" charset="0"/>
              </a:rPr>
              <a:t>Bank Al Habib</a:t>
            </a:r>
            <a:r>
              <a:rPr lang="en-US" sz="1900" b="1" dirty="0" smtClean="0">
                <a:latin typeface="Agency FB" pitchFamily="34" charset="0"/>
              </a:rPr>
              <a:t/>
            </a:r>
            <a:br>
              <a:rPr lang="en-US" sz="1900" b="1" dirty="0" smtClean="0">
                <a:latin typeface="Agency FB" pitchFamily="34" charset="0"/>
              </a:rPr>
            </a:br>
            <a:r>
              <a:rPr lang="en-US" sz="1900" b="1" dirty="0" smtClean="0">
                <a:latin typeface="Agency FB" pitchFamily="34" charset="0"/>
              </a:rPr>
              <a:t>Account Title: </a:t>
            </a:r>
            <a:r>
              <a:rPr lang="en-US" sz="1900" dirty="0" smtClean="0">
                <a:latin typeface="Agency FB" pitchFamily="34" charset="0"/>
              </a:rPr>
              <a:t>Rights Of Special Persons Welfare Foundation</a:t>
            </a:r>
            <a:r>
              <a:rPr lang="en-US" sz="1900" b="1" dirty="0" smtClean="0">
                <a:latin typeface="Agency FB" pitchFamily="34" charset="0"/>
              </a:rPr>
              <a:t/>
            </a:r>
            <a:br>
              <a:rPr lang="en-US" sz="1900" b="1" dirty="0" smtClean="0">
                <a:latin typeface="Agency FB" pitchFamily="34" charset="0"/>
              </a:rPr>
            </a:br>
            <a:r>
              <a:rPr lang="en-US" sz="1900" b="1" dirty="0" smtClean="0">
                <a:latin typeface="Agency FB" pitchFamily="34" charset="0"/>
              </a:rPr>
              <a:t>Branch Name: </a:t>
            </a:r>
            <a:r>
              <a:rPr lang="en-US" sz="1900" dirty="0" smtClean="0">
                <a:latin typeface="Agency FB" pitchFamily="34" charset="0"/>
              </a:rPr>
              <a:t>Jail Road Lahore</a:t>
            </a:r>
            <a:r>
              <a:rPr lang="en-US" sz="1900" b="1" dirty="0" smtClean="0">
                <a:latin typeface="Agency FB" pitchFamily="34" charset="0"/>
              </a:rPr>
              <a:t/>
            </a:r>
            <a:br>
              <a:rPr lang="en-US" sz="1900" b="1" dirty="0" smtClean="0">
                <a:latin typeface="Agency FB" pitchFamily="34" charset="0"/>
              </a:rPr>
            </a:br>
            <a:r>
              <a:rPr lang="en-US" sz="1900" b="1" dirty="0" smtClean="0">
                <a:latin typeface="Agency FB" pitchFamily="34" charset="0"/>
              </a:rPr>
              <a:t>A/c No: </a:t>
            </a:r>
            <a:r>
              <a:rPr lang="en-US" sz="1900" dirty="0" smtClean="0">
                <a:latin typeface="Agency FB" pitchFamily="34" charset="0"/>
              </a:rPr>
              <a:t>55280081000192012</a:t>
            </a:r>
          </a:p>
          <a:p>
            <a:pPr>
              <a:buClr>
                <a:schemeClr val="accent2"/>
              </a:buClr>
            </a:pPr>
            <a:endParaRPr lang="en-US" sz="1900" dirty="0" smtClean="0">
              <a:latin typeface="Agency FB" pitchFamily="34" charset="0"/>
            </a:endParaRPr>
          </a:p>
          <a:p>
            <a:pPr>
              <a:buClr>
                <a:schemeClr val="accent2"/>
              </a:buClr>
            </a:pPr>
            <a:endParaRPr lang="en-US" sz="1900" dirty="0" smtClean="0">
              <a:latin typeface="Agency FB" pitchFamily="34" charset="0"/>
            </a:endParaRPr>
          </a:p>
          <a:p>
            <a:pPr>
              <a:buClr>
                <a:schemeClr val="accent2"/>
              </a:buClr>
            </a:pPr>
            <a:r>
              <a:rPr lang="en-US" sz="1900" b="1" dirty="0" smtClean="0">
                <a:latin typeface="Agency FB" pitchFamily="34" charset="0"/>
              </a:rPr>
              <a:t>Bank Name: </a:t>
            </a:r>
            <a:r>
              <a:rPr lang="en-US" sz="1900" dirty="0" smtClean="0">
                <a:latin typeface="Agency FB" pitchFamily="34" charset="0"/>
              </a:rPr>
              <a:t>Meezan Bank</a:t>
            </a:r>
            <a:r>
              <a:rPr lang="en-US" sz="1900" b="1" dirty="0" smtClean="0">
                <a:latin typeface="Agency FB" pitchFamily="34" charset="0"/>
              </a:rPr>
              <a:t/>
            </a:r>
            <a:br>
              <a:rPr lang="en-US" sz="1900" b="1" dirty="0" smtClean="0">
                <a:latin typeface="Agency FB" pitchFamily="34" charset="0"/>
              </a:rPr>
            </a:br>
            <a:r>
              <a:rPr lang="en-US" sz="1900" b="1" dirty="0" smtClean="0">
                <a:latin typeface="Agency FB" pitchFamily="34" charset="0"/>
              </a:rPr>
              <a:t>Account Title: </a:t>
            </a:r>
            <a:r>
              <a:rPr lang="en-US" sz="1900" dirty="0" smtClean="0">
                <a:latin typeface="Agency FB" pitchFamily="34" charset="0"/>
              </a:rPr>
              <a:t>Rights Of Special Persons Welfare Foundation</a:t>
            </a:r>
            <a:r>
              <a:rPr lang="en-US" sz="1900" b="1" dirty="0" smtClean="0">
                <a:latin typeface="Agency FB" pitchFamily="34" charset="0"/>
              </a:rPr>
              <a:t/>
            </a:r>
            <a:br>
              <a:rPr lang="en-US" sz="1900" b="1" dirty="0" smtClean="0">
                <a:latin typeface="Agency FB" pitchFamily="34" charset="0"/>
              </a:rPr>
            </a:br>
            <a:r>
              <a:rPr lang="en-US" sz="1900" b="1" dirty="0" smtClean="0">
                <a:latin typeface="Agency FB" pitchFamily="34" charset="0"/>
              </a:rPr>
              <a:t>Branch Name: </a:t>
            </a:r>
            <a:r>
              <a:rPr lang="en-US" sz="1900" dirty="0" smtClean="0">
                <a:latin typeface="Agency FB" pitchFamily="34" charset="0"/>
              </a:rPr>
              <a:t>Shah Jamal</a:t>
            </a:r>
            <a:r>
              <a:rPr lang="en-US" sz="1900" b="1" dirty="0" smtClean="0">
                <a:latin typeface="Agency FB" pitchFamily="34" charset="0"/>
              </a:rPr>
              <a:t/>
            </a:r>
            <a:br>
              <a:rPr lang="en-US" sz="1900" b="1" dirty="0" smtClean="0">
                <a:latin typeface="Agency FB" pitchFamily="34" charset="0"/>
              </a:rPr>
            </a:br>
            <a:r>
              <a:rPr lang="en-US" sz="1900" b="1" dirty="0" smtClean="0">
                <a:latin typeface="Agency FB" pitchFamily="34" charset="0"/>
              </a:rPr>
              <a:t>IBAN #: </a:t>
            </a:r>
            <a:r>
              <a:rPr lang="en-US" sz="1900" dirty="0" smtClean="0">
                <a:latin typeface="Agency FB" pitchFamily="34" charset="0"/>
              </a:rPr>
              <a:t>PK28 MEZN 0011 3501 0321 0205</a:t>
            </a:r>
            <a:r>
              <a:rPr lang="en-US" sz="1900" b="1" dirty="0" smtClean="0">
                <a:latin typeface="Agency FB" pitchFamily="34" charset="0"/>
              </a:rPr>
              <a:t/>
            </a:r>
            <a:br>
              <a:rPr lang="en-US" sz="1900" b="1" dirty="0" smtClean="0">
                <a:latin typeface="Agency FB" pitchFamily="34" charset="0"/>
              </a:rPr>
            </a:br>
            <a:r>
              <a:rPr lang="en-US" sz="1900" b="1" dirty="0" smtClean="0">
                <a:latin typeface="Agency FB" pitchFamily="34" charset="0"/>
              </a:rPr>
              <a:t>A/c No: </a:t>
            </a:r>
            <a:r>
              <a:rPr lang="en-US" sz="1900" dirty="0" smtClean="0">
                <a:latin typeface="Agency FB" pitchFamily="34" charset="0"/>
              </a:rPr>
              <a:t>1135 0103210205</a:t>
            </a:r>
          </a:p>
          <a:p>
            <a:pPr>
              <a:buClr>
                <a:schemeClr val="accent2"/>
              </a:buClr>
            </a:pPr>
            <a:endParaRPr lang="en-US" sz="1900" dirty="0" smtClean="0">
              <a:latin typeface="Agency FB" pitchFamily="34" charset="0"/>
            </a:endParaRPr>
          </a:p>
          <a:p>
            <a:pPr>
              <a:buClr>
                <a:schemeClr val="accent2"/>
              </a:buClr>
            </a:pPr>
            <a:r>
              <a:rPr lang="en-US" sz="1900" b="1" dirty="0" smtClean="0">
                <a:latin typeface="Agency FB" pitchFamily="34" charset="0"/>
              </a:rPr>
              <a:t>Bank Name:</a:t>
            </a:r>
            <a:r>
              <a:rPr lang="en-US" sz="1900" dirty="0" smtClean="0">
                <a:latin typeface="Agency FB" pitchFamily="34" charset="0"/>
              </a:rPr>
              <a:t>  Mobilink Bank</a:t>
            </a:r>
          </a:p>
          <a:p>
            <a:pPr>
              <a:buClr>
                <a:schemeClr val="accent2"/>
              </a:buClr>
            </a:pPr>
            <a:r>
              <a:rPr lang="en-US" sz="1900" b="1" dirty="0" smtClean="0">
                <a:latin typeface="Agency FB" pitchFamily="34" charset="0"/>
              </a:rPr>
              <a:t>Account Title:</a:t>
            </a:r>
            <a:r>
              <a:rPr lang="en-US" sz="1900" dirty="0" smtClean="0">
                <a:latin typeface="Agency FB" pitchFamily="34" charset="0"/>
              </a:rPr>
              <a:t> Rights Of Special Persons Welfare Foundation</a:t>
            </a:r>
          </a:p>
          <a:p>
            <a:pPr>
              <a:buClr>
                <a:schemeClr val="accent2"/>
              </a:buClr>
            </a:pPr>
            <a:r>
              <a:rPr lang="en-US" sz="1900" b="1" dirty="0" smtClean="0">
                <a:latin typeface="Agency FB" pitchFamily="34" charset="0"/>
              </a:rPr>
              <a:t>Branch Name:</a:t>
            </a:r>
            <a:r>
              <a:rPr lang="en-US" sz="1900" dirty="0" smtClean="0">
                <a:latin typeface="Agency FB" pitchFamily="34" charset="0"/>
              </a:rPr>
              <a:t>Ferozpure Road Shama Stop</a:t>
            </a:r>
          </a:p>
          <a:p>
            <a:pPr>
              <a:buClr>
                <a:schemeClr val="accent2"/>
              </a:buClr>
            </a:pPr>
            <a:r>
              <a:rPr lang="en-US" sz="1900" b="1" dirty="0" smtClean="0">
                <a:latin typeface="Agency FB" pitchFamily="34" charset="0"/>
              </a:rPr>
              <a:t>Account No. </a:t>
            </a:r>
            <a:r>
              <a:rPr lang="en-US" sz="1900" dirty="0" smtClean="0">
                <a:latin typeface="Agency FB" pitchFamily="34" charset="0"/>
              </a:rPr>
              <a:t>136737333</a:t>
            </a:r>
          </a:p>
          <a:p>
            <a:pPr>
              <a:buClr>
                <a:schemeClr val="accent2"/>
              </a:buClr>
            </a:pPr>
            <a:endParaRPr lang="en-US" sz="1900" dirty="0" smtClean="0">
              <a:latin typeface="Agency FB" pitchFamily="34" charset="0"/>
            </a:endParaRPr>
          </a:p>
          <a:p>
            <a:pPr>
              <a:buClr>
                <a:schemeClr val="accent2"/>
              </a:buClr>
            </a:pPr>
            <a:endParaRPr lang="en-US" sz="1900" dirty="0" smtClean="0">
              <a:latin typeface="Agency FB" pitchFamily="34" charset="0"/>
            </a:endParaRPr>
          </a:p>
          <a:p>
            <a:pPr>
              <a:buClr>
                <a:schemeClr val="accent2"/>
              </a:buClr>
            </a:pPr>
            <a:r>
              <a:rPr lang="en-US" sz="1900" b="1" dirty="0" smtClean="0">
                <a:latin typeface="Agency FB" pitchFamily="34" charset="0"/>
              </a:rPr>
              <a:t>Bank Name:</a:t>
            </a:r>
            <a:r>
              <a:rPr lang="en-US" sz="1900" dirty="0" smtClean="0">
                <a:latin typeface="Agency FB" pitchFamily="34" charset="0"/>
              </a:rPr>
              <a:t>  Silk Bank</a:t>
            </a:r>
          </a:p>
          <a:p>
            <a:pPr>
              <a:buClr>
                <a:schemeClr val="accent2"/>
              </a:buClr>
            </a:pPr>
            <a:r>
              <a:rPr lang="en-US" sz="1900" b="1" dirty="0" smtClean="0">
                <a:latin typeface="Agency FB" pitchFamily="34" charset="0"/>
              </a:rPr>
              <a:t>Account Title:</a:t>
            </a:r>
            <a:r>
              <a:rPr lang="en-US" sz="1900" dirty="0" smtClean="0">
                <a:latin typeface="Agency FB" pitchFamily="34" charset="0"/>
              </a:rPr>
              <a:t> Rights Of Special Persons Welfare Foundation</a:t>
            </a:r>
          </a:p>
          <a:p>
            <a:pPr>
              <a:buClr>
                <a:schemeClr val="accent2"/>
              </a:buClr>
            </a:pPr>
            <a:r>
              <a:rPr lang="en-US" sz="1900" b="1" dirty="0" smtClean="0">
                <a:latin typeface="Agency FB" pitchFamily="34" charset="0"/>
              </a:rPr>
              <a:t>Branch Name: </a:t>
            </a:r>
            <a:r>
              <a:rPr lang="en-US" sz="1900" dirty="0" smtClean="0">
                <a:latin typeface="Agency FB" pitchFamily="34" charset="0"/>
              </a:rPr>
              <a:t>MM Alam Road</a:t>
            </a:r>
          </a:p>
          <a:p>
            <a:pPr>
              <a:buClr>
                <a:schemeClr val="accent2"/>
              </a:buClr>
            </a:pPr>
            <a:r>
              <a:rPr lang="en-US" sz="1900" b="1" dirty="0" smtClean="0">
                <a:latin typeface="Agency FB" pitchFamily="34" charset="0"/>
              </a:rPr>
              <a:t>Account No. </a:t>
            </a:r>
            <a:r>
              <a:rPr lang="en-US" sz="1900" dirty="0" smtClean="0">
                <a:latin typeface="Agency FB" pitchFamily="34" charset="0"/>
              </a:rPr>
              <a:t>PK70SAUD00</a:t>
            </a:r>
            <a:r>
              <a:rPr lang="en-US" sz="1900" dirty="0" smtClean="0">
                <a:latin typeface="Agency FB" pitchFamily="34" charset="0"/>
              </a:rPr>
              <a:t>50615000543917</a:t>
            </a:r>
            <a:endParaRPr lang="en-US" sz="1900" dirty="0" smtClean="0">
              <a:latin typeface="Agency FB" pitchFamily="34" charset="0"/>
            </a:endParaRPr>
          </a:p>
          <a:p>
            <a:pPr>
              <a:buNone/>
            </a:pPr>
            <a:endParaRPr lang="en-US" sz="1900" dirty="0" smtClean="0"/>
          </a:p>
        </p:txBody>
      </p:sp>
      <p:sp>
        <p:nvSpPr>
          <p:cNvPr id="3" name="Slide Number Placeholder 2"/>
          <p:cNvSpPr>
            <a:spLocks noGrp="1"/>
          </p:cNvSpPr>
          <p:nvPr>
            <p:ph type="sldNum" sz="quarter" idx="12"/>
          </p:nvPr>
        </p:nvSpPr>
        <p:spPr/>
        <p:txBody>
          <a:bodyPr/>
          <a:lstStyle/>
          <a:p>
            <a:fld id="{FC7CF1E9-B37D-4524-9E95-27C8D2CB2DC6}" type="slidenum">
              <a:rPr lang="en-US" smtClean="0"/>
              <a:pPr/>
              <a:t>41</a:t>
            </a:fld>
            <a:endParaRPr lang="en-US"/>
          </a:p>
        </p:txBody>
      </p:sp>
      <p:sp>
        <p:nvSpPr>
          <p:cNvPr id="4" name="Title 3"/>
          <p:cNvSpPr>
            <a:spLocks noGrp="1"/>
          </p:cNvSpPr>
          <p:nvPr>
            <p:ph type="title"/>
          </p:nvPr>
        </p:nvSpPr>
        <p:spPr/>
        <p:txBody>
          <a:bodyPr/>
          <a:lstStyle/>
          <a:p>
            <a:pPr algn="ctr"/>
            <a:r>
              <a:rPr lang="en-US" dirty="0" smtClean="0">
                <a:solidFill>
                  <a:schemeClr val="accent2"/>
                </a:solidFill>
              </a:rPr>
              <a:t>HOW TO DONATE</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62661"/>
            <a:ext cx="10058400" cy="9051926"/>
          </a:xfrm>
        </p:spPr>
        <p:txBody>
          <a:bodyPr>
            <a:normAutofit fontScale="92500" lnSpcReduction="10000"/>
          </a:bodyPr>
          <a:lstStyle/>
          <a:p>
            <a:pPr>
              <a:buNone/>
            </a:pPr>
            <a:endParaRPr lang="en-US" dirty="0" smtClean="0"/>
          </a:p>
          <a:p>
            <a:pPr>
              <a:buClr>
                <a:schemeClr val="accent2"/>
              </a:buClr>
            </a:pPr>
            <a:r>
              <a:rPr lang="en-US" sz="4400" dirty="0" smtClean="0">
                <a:latin typeface="Agency FB" pitchFamily="34" charset="0"/>
              </a:rPr>
              <a:t>Mr Wajid Hussain              President </a:t>
            </a:r>
          </a:p>
          <a:p>
            <a:pPr>
              <a:buClr>
                <a:schemeClr val="accent2"/>
              </a:buClr>
            </a:pPr>
            <a:endParaRPr lang="en-US" sz="4400" dirty="0" smtClean="0">
              <a:latin typeface="Agency FB" pitchFamily="34" charset="0"/>
            </a:endParaRPr>
          </a:p>
          <a:p>
            <a:pPr>
              <a:buClr>
                <a:schemeClr val="accent2"/>
              </a:buClr>
            </a:pPr>
            <a:r>
              <a:rPr lang="en-US" sz="4400" dirty="0" smtClean="0">
                <a:latin typeface="Agency FB" pitchFamily="34" charset="0"/>
              </a:rPr>
              <a:t>Ms Najma BB                    Senior Vice President</a:t>
            </a:r>
          </a:p>
          <a:p>
            <a:pPr>
              <a:buClr>
                <a:schemeClr val="accent2"/>
              </a:buClr>
            </a:pPr>
            <a:endParaRPr lang="en-US" sz="4400" dirty="0" smtClean="0">
              <a:latin typeface="Agency FB" pitchFamily="34" charset="0"/>
            </a:endParaRPr>
          </a:p>
          <a:p>
            <a:pPr>
              <a:buClr>
                <a:schemeClr val="accent2"/>
              </a:buClr>
            </a:pPr>
            <a:r>
              <a:rPr lang="en-US" sz="4400" dirty="0" smtClean="0">
                <a:latin typeface="Agency FB" pitchFamily="34" charset="0"/>
              </a:rPr>
              <a:t>Ms Zubaida Naz                Vice President</a:t>
            </a:r>
          </a:p>
          <a:p>
            <a:pPr>
              <a:buClr>
                <a:schemeClr val="accent2"/>
              </a:buClr>
            </a:pPr>
            <a:endParaRPr lang="en-US" sz="4400" dirty="0" smtClean="0">
              <a:latin typeface="Agency FB" pitchFamily="34" charset="0"/>
            </a:endParaRPr>
          </a:p>
          <a:p>
            <a:pPr>
              <a:buClr>
                <a:schemeClr val="accent2"/>
              </a:buClr>
            </a:pPr>
            <a:r>
              <a:rPr lang="en-US" sz="4400" dirty="0" smtClean="0">
                <a:latin typeface="Agency FB" pitchFamily="34" charset="0"/>
              </a:rPr>
              <a:t>Ms Ayesha Shahzad          General Secretary</a:t>
            </a:r>
          </a:p>
          <a:p>
            <a:pPr>
              <a:buClr>
                <a:schemeClr val="accent2"/>
              </a:buClr>
            </a:pPr>
            <a:endParaRPr lang="en-US" sz="4400" dirty="0" smtClean="0">
              <a:latin typeface="Agency FB" pitchFamily="34" charset="0"/>
            </a:endParaRPr>
          </a:p>
          <a:p>
            <a:pPr>
              <a:buClr>
                <a:schemeClr val="accent2"/>
              </a:buClr>
            </a:pPr>
            <a:r>
              <a:rPr lang="en-US" sz="4400" dirty="0" smtClean="0">
                <a:latin typeface="Agency FB" pitchFamily="34" charset="0"/>
              </a:rPr>
              <a:t>Ms Sana Amber                 Finance Secretary</a:t>
            </a:r>
          </a:p>
          <a:p>
            <a:pPr>
              <a:buClr>
                <a:schemeClr val="accent2"/>
              </a:buClr>
            </a:pPr>
            <a:endParaRPr lang="en-US" sz="4400" dirty="0" smtClean="0">
              <a:latin typeface="Agency FB" pitchFamily="34" charset="0"/>
            </a:endParaRPr>
          </a:p>
          <a:p>
            <a:pPr>
              <a:buClr>
                <a:schemeClr val="accent2"/>
              </a:buClr>
            </a:pPr>
            <a:r>
              <a:rPr lang="en-US" sz="4400" dirty="0" smtClean="0">
                <a:latin typeface="Agency FB" pitchFamily="34" charset="0"/>
              </a:rPr>
              <a:t>Mr Israr Hussain                Joint Secretary</a:t>
            </a:r>
          </a:p>
          <a:p>
            <a:pPr>
              <a:buClr>
                <a:schemeClr val="accent2"/>
              </a:buClr>
            </a:pPr>
            <a:endParaRPr lang="en-US" sz="4400" dirty="0" smtClean="0">
              <a:latin typeface="Agency FB" pitchFamily="34" charset="0"/>
            </a:endParaRPr>
          </a:p>
          <a:p>
            <a:pPr>
              <a:buClr>
                <a:schemeClr val="accent2"/>
              </a:buClr>
            </a:pPr>
            <a:r>
              <a:rPr lang="en-US" sz="4400" dirty="0" smtClean="0">
                <a:latin typeface="Agency FB" pitchFamily="34" charset="0"/>
              </a:rPr>
              <a:t>Ms Maryum Latif               InformationSecretary</a:t>
            </a:r>
          </a:p>
          <a:p>
            <a:endParaRPr lang="en-US" dirty="0" smtClean="0"/>
          </a:p>
          <a:p>
            <a:pPr>
              <a:buNone/>
            </a:pPr>
            <a:endParaRPr lang="en-US" dirty="0" smtClean="0"/>
          </a:p>
          <a:p>
            <a:pPr>
              <a:buNone/>
            </a:pPr>
            <a:endParaRPr lang="en-US" dirty="0" smtClean="0"/>
          </a:p>
          <a:p>
            <a:pPr>
              <a:buNone/>
            </a:pPr>
            <a:endParaRPr lang="en-US" dirty="0" smtClean="0"/>
          </a:p>
        </p:txBody>
      </p:sp>
      <p:sp>
        <p:nvSpPr>
          <p:cNvPr id="4" name="Slide Number Placeholder 3"/>
          <p:cNvSpPr>
            <a:spLocks noGrp="1"/>
          </p:cNvSpPr>
          <p:nvPr>
            <p:ph type="sldNum" sz="quarter" idx="12"/>
          </p:nvPr>
        </p:nvSpPr>
        <p:spPr/>
        <p:txBody>
          <a:bodyPr/>
          <a:lstStyle/>
          <a:p>
            <a:fld id="{FC7CF1E9-B37D-4524-9E95-27C8D2CB2DC6}" type="slidenum">
              <a:rPr lang="en-US" smtClean="0"/>
              <a:pPr/>
              <a:t>5</a:t>
            </a:fld>
            <a:endParaRPr lang="en-US"/>
          </a:p>
        </p:txBody>
      </p:sp>
      <p:sp>
        <p:nvSpPr>
          <p:cNvPr id="5" name="Rectangle 4"/>
          <p:cNvSpPr/>
          <p:nvPr/>
        </p:nvSpPr>
        <p:spPr>
          <a:xfrm>
            <a:off x="2133600" y="838200"/>
            <a:ext cx="5105400" cy="1143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r>
              <a:rPr lang="en-US" sz="4500" b="1" dirty="0" smtClean="0"/>
              <a:t>Board of Trustees</a:t>
            </a:r>
            <a:endParaRPr lang="en-US" sz="45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3276600"/>
            <a:ext cx="9052560" cy="10947784"/>
          </a:xfrm>
        </p:spPr>
        <p:txBody>
          <a:bodyPr>
            <a:normAutofit/>
          </a:bodyPr>
          <a:lstStyle/>
          <a:p>
            <a:pPr>
              <a:buNone/>
            </a:pPr>
            <a:endParaRPr lang="en-US" sz="1900" dirty="0" smtClean="0">
              <a:latin typeface="Arial Narrow" pitchFamily="34" charset="0"/>
            </a:endParaRPr>
          </a:p>
          <a:p>
            <a:pPr>
              <a:buNone/>
            </a:pPr>
            <a:r>
              <a:rPr lang="en-US" sz="2000" dirty="0" smtClean="0">
                <a:latin typeface="Agency FB" pitchFamily="34" charset="0"/>
              </a:rPr>
              <a:t>Assalam-o-Alaikum!</a:t>
            </a:r>
          </a:p>
          <a:p>
            <a:pPr>
              <a:buNone/>
            </a:pPr>
            <a:r>
              <a:rPr lang="en-US" sz="2000" dirty="0" smtClean="0">
                <a:latin typeface="Agency FB" pitchFamily="34" charset="0"/>
              </a:rPr>
              <a:t>       I avail this opportunity to express my profound graitude for the Sponsors, Trustees, Members and Friends who have shared and supported with unequivocal commitment the events and endeavors of the Foundation to accomplish its objectives. It is a matter of record that the untiring teamwork of the members of the staff and their dedication to pursue enthusiastically the cause has played a vital role in the steady growth of the Foundation. Accordingly, all of them deserve exclusively my personal appriciation in recongnition of their fruitful and rewarding contribution.</a:t>
            </a:r>
          </a:p>
          <a:p>
            <a:pPr>
              <a:buNone/>
            </a:pPr>
            <a:r>
              <a:rPr lang="en-US" sz="2000" dirty="0" smtClean="0">
                <a:latin typeface="Agency FB" pitchFamily="34" charset="0"/>
              </a:rPr>
              <a:t>       Let us together and help </a:t>
            </a:r>
            <a:r>
              <a:rPr lang="en-US" sz="2000" b="1" dirty="0" smtClean="0">
                <a:latin typeface="Agency FB" pitchFamily="34" charset="0"/>
              </a:rPr>
              <a:t>people</a:t>
            </a:r>
            <a:r>
              <a:rPr lang="en-US" sz="2000" dirty="0" smtClean="0">
                <a:latin typeface="Agency FB" pitchFamily="34" charset="0"/>
              </a:rPr>
              <a:t> live their best lives!   We wish to improve the lives of </a:t>
            </a:r>
            <a:r>
              <a:rPr lang="en-US" sz="2000" b="1" dirty="0" smtClean="0">
                <a:latin typeface="Agency FB" pitchFamily="34" charset="0"/>
              </a:rPr>
              <a:t>people</a:t>
            </a:r>
            <a:r>
              <a:rPr lang="en-US" sz="2000" dirty="0" smtClean="0">
                <a:latin typeface="Agency FB" pitchFamily="34" charset="0"/>
              </a:rPr>
              <a:t> with </a:t>
            </a:r>
            <a:r>
              <a:rPr lang="en-US" sz="2000" b="1" dirty="0" smtClean="0">
                <a:latin typeface="Agency FB" pitchFamily="34" charset="0"/>
              </a:rPr>
              <a:t>disabilities. </a:t>
            </a:r>
            <a:r>
              <a:rPr lang="en-US" sz="2000" dirty="0" smtClean="0">
                <a:latin typeface="Agency FB" pitchFamily="34" charset="0"/>
              </a:rPr>
              <a:t>We want to make a  difference, I believe that we can make the life of people with disabilities easier and prosperous just by focusing on their hidden talents and by raising their morale and confidence. The only thing is that they only need aplatform from which they can raise their voice and deliver their message to the rest of the world. In order to sort out this issue, I have decided to develop an organization which will help the people with disabilities in each and every aspect of life and that will become the voice of disabled persons.</a:t>
            </a:r>
          </a:p>
          <a:p>
            <a:pPr>
              <a:buNone/>
            </a:pPr>
            <a:r>
              <a:rPr lang="en-US" sz="2000" dirty="0" smtClean="0">
                <a:latin typeface="Agency FB" pitchFamily="34" charset="0"/>
              </a:rPr>
              <a:t>       Everyone lives for himself; it is a very common thing. We decided to make a difference and </a:t>
            </a:r>
            <a:r>
              <a:rPr lang="en-US" sz="2000" b="1" i="1" dirty="0" smtClean="0">
                <a:latin typeface="Agency FB" pitchFamily="34" charset="0"/>
              </a:rPr>
              <a:t>“LIVE FOR OTHERS” . </a:t>
            </a:r>
            <a:r>
              <a:rPr lang="en-US" sz="2000" dirty="0" smtClean="0">
                <a:latin typeface="Agency FB" pitchFamily="34" charset="0"/>
              </a:rPr>
              <a:t>We believe that education is the most crucial foundation stone of any society; without education the development and progress of any nation is not avhievable. We are aimed to fight for the rights of the disabled persons and try to put our maximum whatever we can do for their welfare. We shall work at national and International levels to achieve the objectives of the United Nation Convention on Rights of Persons with Disabilities. We shall assist PWDs in bringing their hidden potential to Surface by providing career guidance. The only thing we need is your continous support and prayers to achieve such a great goal. May ALLAH SWT help us to achieve such sacred goals to the best of our best.</a:t>
            </a:r>
            <a:endParaRPr lang="en-US" sz="2000" b="1" i="1" dirty="0" smtClean="0">
              <a:latin typeface="Agency FB" pitchFamily="34" charset="0"/>
            </a:endParaRPr>
          </a:p>
          <a:p>
            <a:pPr>
              <a:buNone/>
            </a:pPr>
            <a:endParaRPr lang="en-US" sz="1900" b="1" dirty="0"/>
          </a:p>
        </p:txBody>
      </p:sp>
      <p:sp>
        <p:nvSpPr>
          <p:cNvPr id="3" name="Slide Number Placeholder 2"/>
          <p:cNvSpPr>
            <a:spLocks noGrp="1"/>
          </p:cNvSpPr>
          <p:nvPr>
            <p:ph type="sldNum" sz="quarter" idx="12"/>
          </p:nvPr>
        </p:nvSpPr>
        <p:spPr/>
        <p:txBody>
          <a:bodyPr/>
          <a:lstStyle/>
          <a:p>
            <a:fld id="{FC7CF1E9-B37D-4524-9E95-27C8D2CB2DC6}" type="slidenum">
              <a:rPr lang="en-US" smtClean="0"/>
              <a:pPr/>
              <a:t>6</a:t>
            </a:fld>
            <a:endParaRPr lang="en-US"/>
          </a:p>
        </p:txBody>
      </p:sp>
      <p:sp>
        <p:nvSpPr>
          <p:cNvPr id="4" name="Title 3"/>
          <p:cNvSpPr>
            <a:spLocks noGrp="1"/>
          </p:cNvSpPr>
          <p:nvPr>
            <p:ph type="title"/>
          </p:nvPr>
        </p:nvSpPr>
        <p:spPr>
          <a:xfrm>
            <a:off x="457201" y="2743200"/>
            <a:ext cx="4983480" cy="533400"/>
          </a:xfrm>
        </p:spPr>
        <p:txBody>
          <a:bodyPr>
            <a:normAutofit/>
          </a:bodyPr>
          <a:lstStyle/>
          <a:p>
            <a:r>
              <a:rPr lang="en-US" sz="2400" dirty="0" smtClean="0">
                <a:solidFill>
                  <a:schemeClr val="accent2"/>
                </a:solidFill>
              </a:rPr>
              <a:t>MESSAGE FROM THE PRESIDENT</a:t>
            </a:r>
            <a:endParaRPr lang="en-US" sz="2400" dirty="0">
              <a:solidFill>
                <a:schemeClr val="accent2"/>
              </a:solidFill>
            </a:endParaRPr>
          </a:p>
        </p:txBody>
      </p:sp>
      <p:pic>
        <p:nvPicPr>
          <p:cNvPr id="6" name="Picture 5" descr="WhatsApp Image 2023-12-25 at 05.38.19_cf1b7fd6.jpg"/>
          <p:cNvPicPr>
            <a:picLocks noChangeAspect="1"/>
          </p:cNvPicPr>
          <p:nvPr/>
        </p:nvPicPr>
        <p:blipFill>
          <a:blip r:embed="rId2"/>
          <a:stretch>
            <a:fillRect/>
          </a:stretch>
        </p:blipFill>
        <p:spPr>
          <a:xfrm>
            <a:off x="6019802" y="533400"/>
            <a:ext cx="3276600" cy="32766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9052560" cy="9423784"/>
          </a:xfrm>
        </p:spPr>
        <p:txBody>
          <a:bodyPr numCol="2">
            <a:normAutofit/>
          </a:bodyPr>
          <a:lstStyle/>
          <a:p>
            <a:endParaRPr lang="en-US" sz="1600" dirty="0" smtClean="0"/>
          </a:p>
          <a:p>
            <a:pPr>
              <a:buNone/>
            </a:pPr>
            <a:r>
              <a:rPr lang="en-US" sz="1300" dirty="0" smtClean="0"/>
              <a:t>        </a:t>
            </a:r>
            <a:r>
              <a:rPr lang="en-US" sz="1600" dirty="0" smtClean="0">
                <a:latin typeface="Agency FB" pitchFamily="34" charset="0"/>
              </a:rPr>
              <a:t>Held On March 5th, 2023At Children's Library Complex Lahore"This Programme Started With The Recitation of the Holy Quran by ROSP School Child’ Then Naat-e-Rasool Maqbool Was Presented.ROSP School childrenPresented Very popular National Songs And Cultural, Balochi K. P. K Punjabiand SindhiTablus, Which Were Appreciated By All In The Audiance, Programme Was attended by chief Guests, Janab Manzoor Ul Haq Malik ( Chairman Of Sheikhupura Chamber Of Commerce ) And Janab Mian Muhammad Akram Usman ( MPA PTI )Who alsopresented sheild,to school children,Teachers And Children Who Presented Items At The Stage.President Of ROSP School And Foundation ( Mr Wajid Hussain ) Presented Shields To Chief Guests And Thanked To All Who Came To This Programme.</a:t>
            </a:r>
            <a:endParaRPr lang="en-US" sz="1300" dirty="0">
              <a:latin typeface="Agency FB" pitchFamily="34" charset="0"/>
            </a:endParaRPr>
          </a:p>
        </p:txBody>
      </p:sp>
      <p:sp>
        <p:nvSpPr>
          <p:cNvPr id="2" name="Title 1"/>
          <p:cNvSpPr>
            <a:spLocks noGrp="1"/>
          </p:cNvSpPr>
          <p:nvPr>
            <p:ph type="title"/>
          </p:nvPr>
        </p:nvSpPr>
        <p:spPr>
          <a:xfrm>
            <a:off x="533400" y="304800"/>
            <a:ext cx="9052560" cy="1600200"/>
          </a:xfrm>
        </p:spPr>
        <p:txBody>
          <a:bodyPr>
            <a:noAutofit/>
          </a:bodyPr>
          <a:lstStyle/>
          <a:p>
            <a:pPr algn="ctr"/>
            <a:r>
              <a:rPr lang="en-US" sz="3200" b="0" dirty="0" smtClean="0">
                <a:solidFill>
                  <a:schemeClr val="accent2"/>
                </a:solidFill>
                <a:latin typeface="Arial Black" pitchFamily="34" charset="0"/>
              </a:rPr>
              <a:t>ROSP SCHOOL SYSTEM </a:t>
            </a:r>
            <a:br>
              <a:rPr lang="en-US" sz="3200" b="0" dirty="0" smtClean="0">
                <a:solidFill>
                  <a:schemeClr val="accent2"/>
                </a:solidFill>
                <a:latin typeface="Arial Black" pitchFamily="34" charset="0"/>
              </a:rPr>
            </a:br>
            <a:r>
              <a:rPr lang="en-US" sz="3200" b="0" dirty="0" smtClean="0">
                <a:solidFill>
                  <a:schemeClr val="accent2"/>
                </a:solidFill>
                <a:latin typeface="Arial Black" pitchFamily="34" charset="0"/>
              </a:rPr>
              <a:t>ANNUAL PRIZE DUSTRIBUTION CEREMONY</a:t>
            </a:r>
            <a:endParaRPr lang="en-US" sz="3200" dirty="0">
              <a:solidFill>
                <a:schemeClr val="accent2"/>
              </a:solidFill>
              <a:latin typeface="Arial Black" pitchFamily="34" charset="0"/>
            </a:endParaRPr>
          </a:p>
        </p:txBody>
      </p:sp>
      <p:sp>
        <p:nvSpPr>
          <p:cNvPr id="4" name="Slide Number Placeholder 3"/>
          <p:cNvSpPr>
            <a:spLocks noGrp="1"/>
          </p:cNvSpPr>
          <p:nvPr>
            <p:ph type="sldNum" sz="quarter" idx="12"/>
          </p:nvPr>
        </p:nvSpPr>
        <p:spPr/>
        <p:txBody>
          <a:bodyPr/>
          <a:lstStyle/>
          <a:p>
            <a:fld id="{FC7CF1E9-B37D-4524-9E95-27C8D2CB2DC6}" type="slidenum">
              <a:rPr lang="en-US" smtClean="0"/>
              <a:pPr/>
              <a:t>7</a:t>
            </a:fld>
            <a:endParaRPr lang="en-US"/>
          </a:p>
        </p:txBody>
      </p:sp>
      <p:pic>
        <p:nvPicPr>
          <p:cNvPr id="5" name="Picture 4" descr="IMG-20240109-WA0008.jpg"/>
          <p:cNvPicPr>
            <a:picLocks noChangeAspect="1"/>
          </p:cNvPicPr>
          <p:nvPr/>
        </p:nvPicPr>
        <p:blipFill>
          <a:blip r:embed="rId2"/>
          <a:srcRect t="21059"/>
          <a:stretch>
            <a:fillRect/>
          </a:stretch>
        </p:blipFill>
        <p:spPr>
          <a:xfrm>
            <a:off x="5257801" y="2362200"/>
            <a:ext cx="4648199" cy="3427696"/>
          </a:xfrm>
          <a:prstGeom prst="rect">
            <a:avLst/>
          </a:prstGeom>
        </p:spPr>
      </p:pic>
      <p:pic>
        <p:nvPicPr>
          <p:cNvPr id="10" name="Picture 9" descr="IMG-20240109-WA0005.jpg"/>
          <p:cNvPicPr>
            <a:picLocks noChangeAspect="1"/>
          </p:cNvPicPr>
          <p:nvPr/>
        </p:nvPicPr>
        <p:blipFill>
          <a:blip r:embed="rId3" cstate="print"/>
          <a:stretch>
            <a:fillRect/>
          </a:stretch>
        </p:blipFill>
        <p:spPr>
          <a:xfrm>
            <a:off x="457022" y="6324600"/>
            <a:ext cx="2972956" cy="1981200"/>
          </a:xfrm>
          <a:prstGeom prst="rect">
            <a:avLst/>
          </a:prstGeom>
        </p:spPr>
      </p:pic>
      <p:pic>
        <p:nvPicPr>
          <p:cNvPr id="11" name="Picture 10" descr="IMG-20240109-WA0006.jpg"/>
          <p:cNvPicPr>
            <a:picLocks noChangeAspect="1"/>
          </p:cNvPicPr>
          <p:nvPr/>
        </p:nvPicPr>
        <p:blipFill>
          <a:blip r:embed="rId4" cstate="print"/>
          <a:stretch>
            <a:fillRect/>
          </a:stretch>
        </p:blipFill>
        <p:spPr>
          <a:xfrm>
            <a:off x="3581222" y="6324600"/>
            <a:ext cx="2972957" cy="1981200"/>
          </a:xfrm>
          <a:prstGeom prst="rect">
            <a:avLst/>
          </a:prstGeom>
        </p:spPr>
      </p:pic>
      <p:pic>
        <p:nvPicPr>
          <p:cNvPr id="12" name="Picture 11" descr="IMG-20240109-WA0007.jpg"/>
          <p:cNvPicPr>
            <a:picLocks noChangeAspect="1"/>
          </p:cNvPicPr>
          <p:nvPr/>
        </p:nvPicPr>
        <p:blipFill>
          <a:blip r:embed="rId5" cstate="print"/>
          <a:stretch>
            <a:fillRect/>
          </a:stretch>
        </p:blipFill>
        <p:spPr>
          <a:xfrm>
            <a:off x="6705600" y="6324600"/>
            <a:ext cx="2926080" cy="1949960"/>
          </a:xfrm>
          <a:prstGeom prst="rect">
            <a:avLst/>
          </a:prstGeom>
        </p:spPr>
      </p:pic>
      <p:pic>
        <p:nvPicPr>
          <p:cNvPr id="13" name="Picture 12" descr="IMG-20240109-WA0009.jpg"/>
          <p:cNvPicPr>
            <a:picLocks noChangeAspect="1"/>
          </p:cNvPicPr>
          <p:nvPr/>
        </p:nvPicPr>
        <p:blipFill>
          <a:blip r:embed="rId6" cstate="print"/>
          <a:stretch>
            <a:fillRect/>
          </a:stretch>
        </p:blipFill>
        <p:spPr>
          <a:xfrm>
            <a:off x="457200" y="8534400"/>
            <a:ext cx="2971800" cy="1980430"/>
          </a:xfrm>
          <a:prstGeom prst="rect">
            <a:avLst/>
          </a:prstGeom>
        </p:spPr>
      </p:pic>
      <p:pic>
        <p:nvPicPr>
          <p:cNvPr id="14" name="Picture 13" descr="WhatsApp Image 2024-01-09 at 03.57.59_de82c57f.jpg"/>
          <p:cNvPicPr>
            <a:picLocks noChangeAspect="1"/>
          </p:cNvPicPr>
          <p:nvPr/>
        </p:nvPicPr>
        <p:blipFill>
          <a:blip r:embed="rId7" cstate="print"/>
          <a:stretch>
            <a:fillRect/>
          </a:stretch>
        </p:blipFill>
        <p:spPr>
          <a:xfrm>
            <a:off x="3732644" y="8534400"/>
            <a:ext cx="2972955" cy="1981200"/>
          </a:xfrm>
          <a:prstGeom prst="rect">
            <a:avLst/>
          </a:prstGeom>
        </p:spPr>
      </p:pic>
      <p:pic>
        <p:nvPicPr>
          <p:cNvPr id="15" name="Picture 14" descr="WhatsApp Image 2024-01-09 at 03.57.59_e3713d66.jpg"/>
          <p:cNvPicPr>
            <a:picLocks noChangeAspect="1"/>
          </p:cNvPicPr>
          <p:nvPr/>
        </p:nvPicPr>
        <p:blipFill>
          <a:blip r:embed="rId8" cstate="print"/>
          <a:stretch>
            <a:fillRect/>
          </a:stretch>
        </p:blipFill>
        <p:spPr>
          <a:xfrm>
            <a:off x="6896056" y="8534400"/>
            <a:ext cx="2972955" cy="19812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219200"/>
            <a:ext cx="9052560" cy="10795384"/>
          </a:xfrm>
        </p:spPr>
        <p:txBody>
          <a:bodyPr>
            <a:normAutofit/>
          </a:bodyPr>
          <a:lstStyle/>
          <a:p>
            <a:pPr lvl="0">
              <a:buNone/>
            </a:pPr>
            <a:r>
              <a:rPr lang="en-GB" sz="4800" b="1" dirty="0" smtClean="0">
                <a:latin typeface="Arial" pitchFamily="34" charset="0"/>
                <a:cs typeface="Arial" pitchFamily="34" charset="0"/>
              </a:rPr>
              <a:t>   </a:t>
            </a:r>
            <a:r>
              <a:rPr lang="en-GB" sz="4800" b="1" dirty="0" smtClean="0">
                <a:solidFill>
                  <a:schemeClr val="accent2"/>
                </a:solidFill>
                <a:latin typeface="Arial" pitchFamily="34" charset="0"/>
                <a:cs typeface="Arial" pitchFamily="34" charset="0"/>
              </a:rPr>
              <a:t>International Women's Day</a:t>
            </a:r>
            <a:r>
              <a:rPr lang="en-GB" sz="900" b="1" dirty="0" smtClean="0">
                <a:solidFill>
                  <a:schemeClr val="accent2"/>
                </a:solidFill>
                <a:latin typeface="Arial" pitchFamily="34" charset="0"/>
                <a:cs typeface="Arial" pitchFamily="34" charset="0"/>
              </a:rPr>
              <a:t>     </a:t>
            </a:r>
          </a:p>
          <a:p>
            <a:pPr lvl="0">
              <a:buNone/>
            </a:pPr>
            <a:r>
              <a:rPr lang="en-GB" sz="900" b="1" dirty="0" smtClean="0">
                <a:latin typeface="Arial" pitchFamily="34" charset="0"/>
                <a:cs typeface="Arial" pitchFamily="34" charset="0"/>
              </a:rPr>
              <a:t>            </a:t>
            </a:r>
            <a:r>
              <a:rPr lang="en-GB" sz="1800" dirty="0" smtClean="0">
                <a:latin typeface="Agency FB" pitchFamily="34" charset="0"/>
                <a:cs typeface="Arial" pitchFamily="34" charset="0"/>
              </a:rPr>
              <a:t>International Women's Day Celebration was jointly organized by CIP ROSP Welfare Foundation and Sudhaar Society The programme  started with  the Recitaion from the Holy Quran by MS Ayesha (ROSP) Naat Rendition was done by Mr Abdul Rasheed (ROSP) Wajid Hussain President ROSP Abdur Razzaq (ED) ROSP MS Imtiaz Fatima Voice Society (GS) MS Shagufta Khanum (VP) Voice Society MS.Raffat Syed Habeel ROSP  and Mr.Mohsin Riaz Sudhaar Society .. President Wajid Hussain  presented ROSP Souvenir Shield to Mr Babar Chughtai.International Women's Day (IWD) is a global holiday celebrated annually on March 8 as a focal point in the women's rights movement, bringing attention to issues such as gender equality, and violence and abuse against women.</a:t>
            </a:r>
            <a:endParaRPr lang="en-US" sz="1000" dirty="0" smtClean="0">
              <a:latin typeface="Agency FB" pitchFamily="34" charset="0"/>
              <a:cs typeface="Arial" pitchFamily="34" charset="0"/>
            </a:endParaRPr>
          </a:p>
          <a:p>
            <a:pPr>
              <a:buNone/>
            </a:pPr>
            <a:endParaRPr lang="en-US" sz="5800" b="1" dirty="0" smtClean="0"/>
          </a:p>
          <a:p>
            <a:pPr>
              <a:buNone/>
            </a:pPr>
            <a:endParaRPr lang="en-US" sz="2400" b="1" dirty="0" smtClean="0"/>
          </a:p>
          <a:p>
            <a:pPr>
              <a:buNone/>
            </a:pPr>
            <a:endParaRPr lang="en-US" dirty="0"/>
          </a:p>
        </p:txBody>
      </p:sp>
      <p:sp>
        <p:nvSpPr>
          <p:cNvPr id="4" name="Slide Number Placeholder 3"/>
          <p:cNvSpPr>
            <a:spLocks noGrp="1"/>
          </p:cNvSpPr>
          <p:nvPr>
            <p:ph type="sldNum" sz="quarter" idx="12"/>
          </p:nvPr>
        </p:nvSpPr>
        <p:spPr/>
        <p:txBody>
          <a:bodyPr/>
          <a:lstStyle/>
          <a:p>
            <a:fld id="{FC7CF1E9-B37D-4524-9E95-27C8D2CB2DC6}" type="slidenum">
              <a:rPr lang="en-US" smtClean="0"/>
              <a:pPr/>
              <a:t>8</a:t>
            </a:fld>
            <a:endParaRPr lang="en-US"/>
          </a:p>
        </p:txBody>
      </p:sp>
      <p:pic>
        <p:nvPicPr>
          <p:cNvPr id="14" name="Picture 13" descr="IMG-20240109-WA0013.jpg"/>
          <p:cNvPicPr>
            <a:picLocks noChangeAspect="1"/>
          </p:cNvPicPr>
          <p:nvPr/>
        </p:nvPicPr>
        <p:blipFill>
          <a:blip r:embed="rId2"/>
          <a:stretch>
            <a:fillRect/>
          </a:stretch>
        </p:blipFill>
        <p:spPr>
          <a:xfrm>
            <a:off x="838200" y="4495800"/>
            <a:ext cx="3810000" cy="2857500"/>
          </a:xfrm>
          <a:prstGeom prst="rect">
            <a:avLst/>
          </a:prstGeom>
        </p:spPr>
      </p:pic>
      <p:pic>
        <p:nvPicPr>
          <p:cNvPr id="15" name="Picture 14" descr="IMG-20240109-WA0014.jpg"/>
          <p:cNvPicPr>
            <a:picLocks noChangeAspect="1"/>
          </p:cNvPicPr>
          <p:nvPr/>
        </p:nvPicPr>
        <p:blipFill>
          <a:blip r:embed="rId3"/>
          <a:stretch>
            <a:fillRect/>
          </a:stretch>
        </p:blipFill>
        <p:spPr>
          <a:xfrm>
            <a:off x="5181600" y="4551440"/>
            <a:ext cx="3886199" cy="2916160"/>
          </a:xfrm>
          <a:prstGeom prst="rect">
            <a:avLst/>
          </a:prstGeom>
        </p:spPr>
      </p:pic>
      <p:pic>
        <p:nvPicPr>
          <p:cNvPr id="16" name="Picture 15" descr="IMG-20240109-WA0015.jpg"/>
          <p:cNvPicPr>
            <a:picLocks noChangeAspect="1"/>
          </p:cNvPicPr>
          <p:nvPr/>
        </p:nvPicPr>
        <p:blipFill>
          <a:blip r:embed="rId4"/>
          <a:stretch>
            <a:fillRect/>
          </a:stretch>
        </p:blipFill>
        <p:spPr>
          <a:xfrm>
            <a:off x="838200" y="7620000"/>
            <a:ext cx="3810000" cy="2857500"/>
          </a:xfrm>
          <a:prstGeom prst="rect">
            <a:avLst/>
          </a:prstGeom>
        </p:spPr>
      </p:pic>
      <p:pic>
        <p:nvPicPr>
          <p:cNvPr id="17" name="Picture 16" descr="IMG-20240109-WA0016.jpg"/>
          <p:cNvPicPr>
            <a:picLocks noChangeAspect="1"/>
          </p:cNvPicPr>
          <p:nvPr/>
        </p:nvPicPr>
        <p:blipFill>
          <a:blip r:embed="rId5"/>
          <a:stretch>
            <a:fillRect/>
          </a:stretch>
        </p:blipFill>
        <p:spPr>
          <a:xfrm>
            <a:off x="5181600" y="7696200"/>
            <a:ext cx="3962400" cy="2895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7CF1E9-B37D-4524-9E95-27C8D2CB2DC6}" type="slidenum">
              <a:rPr lang="en-US" smtClean="0"/>
              <a:pPr/>
              <a:t>9</a:t>
            </a:fld>
            <a:endParaRPr lang="en-US"/>
          </a:p>
        </p:txBody>
      </p:sp>
      <p:pic>
        <p:nvPicPr>
          <p:cNvPr id="11" name="Picture 10" descr="New-Project-29.jpg"/>
          <p:cNvPicPr>
            <a:picLocks noChangeAspect="1"/>
          </p:cNvPicPr>
          <p:nvPr/>
        </p:nvPicPr>
        <p:blipFill>
          <a:blip r:embed="rId2"/>
          <a:stretch>
            <a:fillRect/>
          </a:stretch>
        </p:blipFill>
        <p:spPr>
          <a:xfrm>
            <a:off x="5486400" y="838200"/>
            <a:ext cx="3581400" cy="3581400"/>
          </a:xfrm>
          <a:prstGeom prst="rect">
            <a:avLst/>
          </a:prstGeom>
        </p:spPr>
      </p:pic>
      <p:sp>
        <p:nvSpPr>
          <p:cNvPr id="13" name="Rectangle 12"/>
          <p:cNvSpPr/>
          <p:nvPr/>
        </p:nvSpPr>
        <p:spPr>
          <a:xfrm>
            <a:off x="1219202" y="2667000"/>
            <a:ext cx="4114800" cy="1524000"/>
          </a:xfrm>
          <a:prstGeom prst="rect">
            <a:avLst/>
          </a:prstGeom>
        </p:spPr>
        <p:style>
          <a:lnRef idx="2">
            <a:schemeClr val="accent1"/>
          </a:lnRef>
          <a:fillRef idx="1">
            <a:schemeClr val="lt1"/>
          </a:fillRef>
          <a:effectRef idx="0">
            <a:schemeClr val="accent1"/>
          </a:effectRef>
          <a:fontRef idx="minor">
            <a:schemeClr val="dk1"/>
          </a:fontRef>
        </p:style>
        <p:txBody>
          <a:bodyPr lIns="91417" tIns="45709" rIns="91417" bIns="45709" rtlCol="0" anchor="ctr"/>
          <a:lstStyle/>
          <a:p>
            <a:pPr algn="ctr"/>
            <a:r>
              <a:rPr lang="en-US" sz="3300" dirty="0" smtClean="0">
                <a:solidFill>
                  <a:schemeClr val="accent2"/>
                </a:solidFill>
                <a:latin typeface="Arial Black" pitchFamily="34" charset="0"/>
              </a:rPr>
              <a:t>SUCCESS STORY</a:t>
            </a:r>
          </a:p>
          <a:p>
            <a:pPr algn="ctr"/>
            <a:r>
              <a:rPr lang="en-US" sz="2800" dirty="0" smtClean="0">
                <a:solidFill>
                  <a:schemeClr val="accent2"/>
                </a:solidFill>
                <a:latin typeface="Arial Black" pitchFamily="34" charset="0"/>
              </a:rPr>
              <a:t>( Abdul Rasheed )</a:t>
            </a:r>
            <a:endParaRPr lang="en-US" sz="2800" dirty="0">
              <a:solidFill>
                <a:schemeClr val="accent2"/>
              </a:solidFill>
              <a:latin typeface="Arial Black" pitchFamily="34" charset="0"/>
            </a:endParaRPr>
          </a:p>
        </p:txBody>
      </p:sp>
      <p:sp>
        <p:nvSpPr>
          <p:cNvPr id="14" name="Rectangle 13"/>
          <p:cNvSpPr/>
          <p:nvPr/>
        </p:nvSpPr>
        <p:spPr>
          <a:xfrm>
            <a:off x="1371600" y="4953000"/>
            <a:ext cx="8001000" cy="4495800"/>
          </a:xfrm>
          <a:prstGeom prst="rect">
            <a:avLst/>
          </a:prstGeom>
        </p:spPr>
        <p:style>
          <a:lnRef idx="2">
            <a:schemeClr val="dk1"/>
          </a:lnRef>
          <a:fillRef idx="1">
            <a:schemeClr val="lt1"/>
          </a:fillRef>
          <a:effectRef idx="0">
            <a:schemeClr val="dk1"/>
          </a:effectRef>
          <a:fontRef idx="minor">
            <a:schemeClr val="dk1"/>
          </a:fontRef>
        </p:style>
        <p:txBody>
          <a:bodyPr lIns="91417" tIns="45709" rIns="91417" bIns="45709" rtlCol="0" anchor="ctr"/>
          <a:lstStyle/>
          <a:p>
            <a:r>
              <a:rPr lang="en-US" sz="3200" dirty="0" smtClean="0">
                <a:latin typeface="Agency FB" pitchFamily="34" charset="0"/>
              </a:rPr>
              <a:t>Abdul Rasheed suffered from blindness- in 2016, he joined ROSP Foundation as a member. He had 3 wishes: (1) wanted to have a house with washroom (2) water well and then get married with full support from ROSP Foundation, he has achieved all of the above wishes and leading a very happy married life now he is working fulltime with ROSP Foundation</a:t>
            </a:r>
            <a:endParaRPr lang="en-US" sz="3200" dirty="0">
              <a:latin typeface="Agency FB"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1947</TotalTime>
  <Words>3092</Words>
  <Application>Microsoft Office PowerPoint</Application>
  <PresentationFormat>Custom</PresentationFormat>
  <Paragraphs>296</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Concourse</vt:lpstr>
      <vt:lpstr>Slide 1</vt:lpstr>
      <vt:lpstr>Slide 2</vt:lpstr>
      <vt:lpstr>Slide 3</vt:lpstr>
      <vt:lpstr>Slide 4</vt:lpstr>
      <vt:lpstr>Slide 5</vt:lpstr>
      <vt:lpstr>MESSAGE FROM THE PRESIDENT</vt:lpstr>
      <vt:lpstr>ROSP SCHOOL SYSTEM  ANNUAL PRIZE DUSTRIBUTION CEREMONY</vt:lpstr>
      <vt:lpstr>Slide 8</vt:lpstr>
      <vt:lpstr>Slide 9</vt:lpstr>
      <vt:lpstr>EXCELLENCE AWARD</vt:lpstr>
      <vt:lpstr>Slide 11</vt:lpstr>
      <vt:lpstr>Slide 12</vt:lpstr>
      <vt:lpstr>Slide 13</vt:lpstr>
      <vt:lpstr>Slide 14</vt:lpstr>
      <vt:lpstr>Slide 15</vt:lpstr>
      <vt:lpstr>AWARENESS SESSION</vt:lpstr>
      <vt:lpstr>Slide 17</vt:lpstr>
      <vt:lpstr>Slide 18</vt:lpstr>
      <vt:lpstr>Slide 19</vt:lpstr>
      <vt:lpstr>Slide 20</vt:lpstr>
      <vt:lpstr>HAPPY INDEPENDENCE CELEBRATION CEREMONY</vt:lpstr>
      <vt:lpstr>Slide 22</vt:lpstr>
      <vt:lpstr>Slide 23</vt:lpstr>
      <vt:lpstr>Slide 24</vt:lpstr>
      <vt:lpstr>INTERNATIONAL DISABLED DAY</vt:lpstr>
      <vt:lpstr>AWARENESS SESSION</vt:lpstr>
      <vt:lpstr>JASHN-E- EID MILAD-UN-NABI (P.B.U.H)</vt:lpstr>
      <vt:lpstr>World Teachers' Day</vt:lpstr>
      <vt:lpstr>ROSP SCHOOL SYSTEM Organised 1st ANNUAL FUNFAIR</vt:lpstr>
      <vt:lpstr>ANNUAL MEGA EVENT</vt:lpstr>
      <vt:lpstr>CONSULTATIVE MEETING</vt:lpstr>
      <vt:lpstr>FUND RAISING EVENT</vt:lpstr>
      <vt:lpstr>Ghaza Million March</vt:lpstr>
      <vt:lpstr>OUT OF SCHOOL PROGRAM</vt:lpstr>
      <vt:lpstr>MOU SIGNED CEREMONEY</vt:lpstr>
      <vt:lpstr>16th December Black Day</vt:lpstr>
      <vt:lpstr>WORKSHOP ON TRAINING MODULE DEVELOPMENT FOR THE PRIVATE SECTOR</vt:lpstr>
      <vt:lpstr>MEDIA COVERAGE</vt:lpstr>
      <vt:lpstr>Slide 39</vt:lpstr>
      <vt:lpstr>Slide 40</vt:lpstr>
      <vt:lpstr>HOW TO DONATE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Rosp School System</dc:creator>
  <cp:lastModifiedBy>Rosp School System</cp:lastModifiedBy>
  <cp:revision>35</cp:revision>
  <dcterms:created xsi:type="dcterms:W3CDTF">2023-12-23T17:25:09Z</dcterms:created>
  <dcterms:modified xsi:type="dcterms:W3CDTF">2024-01-09T16:17:46Z</dcterms:modified>
</cp:coreProperties>
</file>